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1"/>
  </p:notesMasterIdLst>
  <p:sldIdLst>
    <p:sldId id="298" r:id="rId4"/>
    <p:sldId id="268" r:id="rId5"/>
    <p:sldId id="264" r:id="rId6"/>
    <p:sldId id="300" r:id="rId7"/>
    <p:sldId id="299" r:id="rId8"/>
    <p:sldId id="265" r:id="rId9"/>
    <p:sldId id="302" r:id="rId10"/>
    <p:sldId id="307" r:id="rId12"/>
    <p:sldId id="303" r:id="rId13"/>
    <p:sldId id="306" r:id="rId14"/>
    <p:sldId id="308" r:id="rId15"/>
    <p:sldId id="309" r:id="rId16"/>
    <p:sldId id="310" r:id="rId17"/>
    <p:sldId id="311" r:id="rId18"/>
    <p:sldId id="312" r:id="rId19"/>
    <p:sldId id="315" r:id="rId20"/>
    <p:sldId id="316" r:id="rId21"/>
    <p:sldId id="318" r:id="rId22"/>
    <p:sldId id="319" r:id="rId23"/>
    <p:sldId id="317" r:id="rId24"/>
    <p:sldId id="320" r:id="rId25"/>
    <p:sldId id="321" r:id="rId26"/>
    <p:sldId id="323" r:id="rId27"/>
    <p:sldId id="324" r:id="rId28"/>
    <p:sldId id="325" r:id="rId29"/>
    <p:sldId id="326" r:id="rId30"/>
    <p:sldId id="329" r:id="rId31"/>
    <p:sldId id="330" r:id="rId32"/>
    <p:sldId id="331" r:id="rId33"/>
  </p:sldIdLst>
  <p:sldSz cx="9144000" cy="51435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132" d="100"/>
          <a:sy n="132" d="100"/>
        </p:scale>
        <p:origin x="-1014" y="-78"/>
      </p:cViewPr>
      <p:guideLst>
        <p:guide orient="horz" pos="1631"/>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数据分析(依据经纬度划分区域,然后按照时间走)</a:t>
            </a:r>
            <a:r>
              <a:rPr lang="en-US" altLang="zh-CN"/>
              <a:t>,</a:t>
            </a:r>
            <a:r>
              <a:rPr lang="zh-CN" altLang="en-US"/>
              <a:t>区县自动实况数据</a:t>
            </a:r>
            <a:r>
              <a:rPr lang="en-US" altLang="zh-CN"/>
              <a:t>:</a:t>
            </a:r>
            <a:r>
              <a:rPr lang="zh-CN" altLang="en-US"/>
              <a:t>站点名称可以告诉我们天气站的大概位置</a:t>
            </a:r>
            <a:r>
              <a:rPr lang="en-US" altLang="zh-CN"/>
              <a:t>.AQI</a:t>
            </a:r>
            <a:r>
              <a:rPr lang="zh-CN" altLang="en-US"/>
              <a:t>数据</a:t>
            </a:r>
            <a:r>
              <a:rPr lang="en-US" altLang="zh-CN"/>
              <a:t>:</a:t>
            </a:r>
            <a:r>
              <a:rPr lang="zh-CN" altLang="en-US"/>
              <a:t>站点地址可知空气质量监测站的位置</a:t>
            </a:r>
            <a:r>
              <a:rPr lang="en-US" altLang="zh-CN"/>
              <a:t>.</a:t>
            </a:r>
            <a:r>
              <a:rPr lang="zh-CN" altLang="en-US"/>
              <a:t>然后查阅地图</a:t>
            </a:r>
            <a:r>
              <a:rPr lang="en-US" altLang="zh-CN"/>
              <a:t>,</a:t>
            </a:r>
            <a:r>
              <a:rPr lang="zh-CN" altLang="en-US"/>
              <a:t>将位置相近的两种站点视作一个站点</a:t>
            </a:r>
            <a:r>
              <a:rPr lang="en-US" altLang="zh-CN"/>
              <a:t>(</a:t>
            </a:r>
            <a:r>
              <a:rPr lang="zh-CN" altLang="en-US"/>
              <a:t>二者之间的距离尽量远小于之后所说的半径</a:t>
            </a:r>
            <a:r>
              <a:rPr lang="en-US" altLang="zh-CN"/>
              <a:t>),</a:t>
            </a:r>
            <a:r>
              <a:rPr lang="zh-CN" altLang="en-US"/>
              <a:t>再以此为半径划分出了六个区域</a:t>
            </a:r>
            <a:r>
              <a:rPr lang="en-US" altLang="zh-CN"/>
              <a:t>(</a:t>
            </a:r>
            <a:r>
              <a:rPr lang="zh-CN" altLang="en-US"/>
              <a:t>实际情况不允许划分半径完全相同</a:t>
            </a:r>
            <a:r>
              <a:rPr lang="en-US" altLang="zh-CN"/>
              <a:t>,</a:t>
            </a:r>
            <a:r>
              <a:rPr lang="zh-CN" altLang="en-US"/>
              <a:t>不同区域的划分半径并不相同</a:t>
            </a:r>
            <a:r>
              <a:rPr lang="en-US" altLang="zh-CN"/>
              <a:t>,</a:t>
            </a:r>
            <a:r>
              <a:rPr lang="zh-CN" altLang="en-US"/>
              <a:t>目的是为了能在各个区域间进行横向对比</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空气质量数据为核心</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其他是特征</a:t>
            </a:r>
            <a:r>
              <a:rPr lang="en-US" altLang="zh-CN"/>
              <a:t>,</a:t>
            </a:r>
            <a:r>
              <a:rPr lang="zh-CN" altLang="en-US"/>
              <a:t>空气质量是</a:t>
            </a:r>
            <a:r>
              <a:rPr lang="en-US" altLang="zh-CN"/>
              <a:t>Label</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第一次建模时还不是二分类</a:t>
            </a:r>
            <a:endParaRPr lang="zh-CN" altLang="en-US">
              <a:sym typeface="+mn-ea"/>
            </a:endParaRPr>
          </a:p>
          <a:p>
            <a:r>
              <a:rPr lang="zh-CN" altLang="en-US">
                <a:sym typeface="+mn-ea"/>
              </a:rPr>
              <a:t>权重</a:t>
            </a:r>
            <a:r>
              <a:rPr lang="en-US" altLang="zh-CN">
                <a:sym typeface="+mn-ea"/>
              </a:rPr>
              <a:t>:</a:t>
            </a:r>
            <a:r>
              <a:rPr lang="zh-CN" altLang="en-US">
                <a:sym typeface="+mn-ea"/>
              </a:rPr>
              <a:t>公交车的权重显然与出租不一样</a:t>
            </a:r>
            <a:endParaRPr lang="zh-CN" altLang="en-US">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特征贡献</a:t>
            </a:r>
            <a:r>
              <a:rPr lang="en-US" altLang="zh-CN"/>
              <a:t>,</a:t>
            </a:r>
            <a:r>
              <a:rPr lang="zh-CN" altLang="en-US"/>
              <a:t>越大越好</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(AQI变化情况,归一化,以中间线划分</a:t>
            </a:r>
            <a:r>
              <a:rPr lang="en-US" altLang="zh-CN"/>
              <a:t>,</a:t>
            </a:r>
            <a:r>
              <a:rPr lang="zh-CN" altLang="en-US"/>
              <a:t>一半是优良一半是污染</a:t>
            </a:r>
            <a:r>
              <a:rPr lang="en-US" altLang="zh-CN"/>
              <a:t>.</a:t>
            </a:r>
            <a:endParaRPr lang="en-US" altLang="zh-CN"/>
          </a:p>
          <a:p>
            <a:r>
              <a:rPr lang="zh-CN" altLang="en-US"/>
              <a:t>然后默认优良和轻度中度重度污染是对半开(因为归一化后在图上最大值是0.56),</a:t>
            </a:r>
            <a:endParaRPr lang="zh-CN" altLang="en-US"/>
          </a:p>
          <a:p>
            <a:r>
              <a:rPr lang="zh-CN" altLang="en-US"/>
              <a:t>所以不用平衡数据)</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某一区域的一周的车辆与</a:t>
            </a:r>
            <a:r>
              <a:rPr lang="en-US" altLang="zh-CN"/>
              <a:t>AQI</a:t>
            </a:r>
            <a:r>
              <a:rPr lang="zh-CN" altLang="en-US"/>
              <a:t>关系情况</a:t>
            </a:r>
            <a:r>
              <a:rPr lang="en-US" altLang="zh-CN"/>
              <a:t>(</a:t>
            </a:r>
            <a:r>
              <a:rPr lang="zh-CN" altLang="en-US"/>
              <a:t>为什么只显示一周</a:t>
            </a:r>
            <a:r>
              <a:rPr lang="en-US" altLang="zh-CN"/>
              <a:t>?</a:t>
            </a:r>
            <a:r>
              <a:rPr lang="zh-CN" altLang="en-US"/>
              <a:t>因为多了的话颗粒太粗</a:t>
            </a:r>
            <a:r>
              <a:rPr lang="en-US" altLang="zh-CN"/>
              <a:t>,</a:t>
            </a:r>
            <a:r>
              <a:rPr lang="zh-CN" altLang="en-US"/>
              <a:t>分析不出关系</a:t>
            </a:r>
            <a:r>
              <a:rPr lang="en-US" altLang="zh-CN"/>
              <a:t>)(</a:t>
            </a:r>
            <a:r>
              <a:rPr lang="zh-CN" altLang="en-US"/>
              <a:t>为什么车辆与天气分开显示</a:t>
            </a:r>
            <a:r>
              <a:rPr lang="en-US" altLang="zh-CN"/>
              <a:t>?</a:t>
            </a:r>
            <a:r>
              <a:rPr lang="zh-CN" altLang="en-US"/>
              <a:t>因为</a:t>
            </a:r>
            <a:r>
              <a:rPr lang="zh-CN" altLang="en-US"/>
              <a:t>清楚</a:t>
            </a:r>
            <a:r>
              <a:rPr lang="en-US" altLang="zh-CN"/>
              <a:t>)</a:t>
            </a:r>
            <a:endParaRPr lang="en-US" altLang="zh-CN"/>
          </a:p>
          <a:p>
            <a:r>
              <a:rPr lang="zh-CN" altLang="en-US"/>
              <a:t>特地选择了清明的时间</a:t>
            </a:r>
            <a:endParaRPr lang="zh-CN" altLang="en-US"/>
          </a:p>
          <a:p>
            <a:r>
              <a:rPr lang="en-US" altLang="zh-CN"/>
              <a:t>(</a:t>
            </a:r>
            <a:r>
              <a:rPr lang="zh-CN" altLang="en-US"/>
              <a:t>清明节时出租车数量激增</a:t>
            </a:r>
            <a:r>
              <a:rPr lang="en-US" altLang="zh-CN"/>
              <a:t>,</a:t>
            </a:r>
            <a:r>
              <a:rPr lang="zh-CN" altLang="en-US"/>
              <a:t>但是公交车数量变化并不明显</a:t>
            </a:r>
            <a:r>
              <a:rPr lang="en-US" altLang="zh-CN"/>
              <a:t>)</a:t>
            </a:r>
            <a:endParaRPr lang="en-US" altLang="zh-CN"/>
          </a:p>
          <a:p>
            <a:r>
              <a:rPr lang="zh-CN" altLang="en-US"/>
              <a:t>正是因为出租与公交不严格对应所以我们没有把出租与公交合并</a:t>
            </a:r>
            <a:r>
              <a:rPr lang="en-US" altLang="zh-CN"/>
              <a:t>(</a:t>
            </a:r>
            <a:r>
              <a:rPr lang="zh-CN" altLang="en-US"/>
              <a:t>而且其实现在公交一般都使用了绿色能源</a:t>
            </a:r>
            <a:r>
              <a:rPr lang="en-US" altLang="zh-CN"/>
              <a:t>)</a:t>
            </a:r>
            <a:endParaRPr lang="en-US" altLang="zh-CN"/>
          </a:p>
          <a:p>
            <a:r>
              <a:rPr lang="en-US" altLang="zh-CN"/>
              <a:t>(</a:t>
            </a:r>
            <a:r>
              <a:rPr lang="zh-CN" altLang="en-US"/>
              <a:t>最后的变化差异可以在天气表中找到</a:t>
            </a:r>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关注一下后半段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颗粒较粗</a:t>
            </a:r>
            <a:r>
              <a:rPr lang="en-US" altLang="zh-CN"/>
              <a:t>,</a:t>
            </a:r>
            <a:r>
              <a:rPr lang="zh-CN" altLang="en-US"/>
              <a:t>不好分析</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数值太乱</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a:t>
            </a:r>
            <a:r>
              <a:rPr lang="zh-CN" altLang="zh-CN"/>
              <a:t>时间是连续数据</a:t>
            </a:r>
            <a:r>
              <a:rPr lang="en-US" altLang="zh-CN"/>
              <a:t>,</a:t>
            </a:r>
            <a:r>
              <a:rPr lang="zh-CN" altLang="en-US"/>
              <a:t>需要找到一个标准将时间处理为离散数据  </a:t>
            </a:r>
            <a:r>
              <a:rPr lang="en-US" altLang="zh-CN" dirty="0">
                <a:solidFill>
                  <a:schemeClr val="bg1"/>
                </a:solidFill>
                <a:latin typeface="微软雅黑 Light" panose="020B0502040204020203" charset="-122"/>
                <a:ea typeface="微软雅黑 Light" panose="020B0502040204020203" charset="-122"/>
                <a:sym typeface="+mn-ea"/>
              </a:rPr>
              <a:t>,</a:t>
            </a:r>
            <a:r>
              <a:rPr lang="zh-CN" altLang="en-US" dirty="0">
                <a:solidFill>
                  <a:schemeClr val="bg1"/>
                </a:solidFill>
                <a:latin typeface="微软雅黑 Light" panose="020B0502040204020203" charset="-122"/>
                <a:ea typeface="微软雅黑 Light" panose="020B0502040204020203" charset="-122"/>
                <a:sym typeface="+mn-ea"/>
              </a:rPr>
              <a:t>需要从其他数据中找到一个标准将其离散化</a:t>
            </a:r>
            <a:endParaRPr lang="zh-CN" altLang="en-US"/>
          </a:p>
          <a:p>
            <a:r>
              <a:rPr lang="en-US" altLang="zh-CN"/>
              <a:t>2 </a:t>
            </a:r>
            <a:r>
              <a:rPr lang="zh-CN" altLang="en-US"/>
              <a:t>优 良 轻度污染 中度污染 重度污染 空气质量数据不平衡</a:t>
            </a:r>
            <a:r>
              <a:rPr lang="en-US" altLang="zh-CN"/>
              <a:t>,</a:t>
            </a:r>
            <a:r>
              <a:rPr lang="zh-CN" altLang="en-US"/>
              <a:t>数量上有较大差异</a:t>
            </a:r>
            <a:r>
              <a:rPr lang="en-US" altLang="zh-CN"/>
              <a:t>(</a:t>
            </a:r>
            <a:r>
              <a:rPr lang="zh-CN" altLang="en-US"/>
              <a:t>例如重度污染比例很小</a:t>
            </a:r>
            <a:r>
              <a:rPr lang="en-US" altLang="zh-CN"/>
              <a:t>)</a:t>
            </a:r>
            <a:endParaRPr lang="en-US" altLang="zh-CN"/>
          </a:p>
          <a:p>
            <a:r>
              <a:rPr lang="en-US" altLang="zh-CN"/>
              <a:t>3 </a:t>
            </a:r>
            <a:r>
              <a:rPr lang="zh-CN" altLang="en-US"/>
              <a:t>部分数据缺失</a:t>
            </a:r>
            <a:endParaRPr lang="zh-CN" altLang="en-US"/>
          </a:p>
          <a:p>
            <a:r>
              <a:rPr lang="en-US" altLang="zh-CN"/>
              <a:t>4 </a:t>
            </a:r>
            <a:r>
              <a:rPr lang="zh-CN" altLang="en-US"/>
              <a:t>区域不平衡</a:t>
            </a:r>
            <a:r>
              <a:rPr lang="en-US" altLang="zh-CN"/>
              <a:t>.(</a:t>
            </a:r>
            <a:r>
              <a:rPr lang="zh-CN" altLang="en-US"/>
              <a:t>两种方案</a:t>
            </a:r>
            <a:r>
              <a:rPr lang="en-US" altLang="zh-CN"/>
              <a:t>,</a:t>
            </a:r>
            <a:r>
              <a:rPr lang="zh-CN" altLang="en-US"/>
              <a:t>取全市均值或者单独建模</a:t>
            </a:r>
            <a:r>
              <a:rPr lang="en-US" altLang="zh-CN"/>
              <a:t>)</a:t>
            </a:r>
            <a:r>
              <a:rPr lang="zh-CN" altLang="en-US"/>
              <a:t>单独建模</a:t>
            </a:r>
            <a:r>
              <a:rPr lang="en-US" altLang="zh-CN"/>
              <a:t>,</a:t>
            </a:r>
            <a:r>
              <a:rPr lang="zh-CN" altLang="en-US"/>
              <a:t>有个横向对比的效果</a:t>
            </a:r>
            <a:r>
              <a:rPr lang="en-US" altLang="zh-CN"/>
              <a:t>,</a:t>
            </a:r>
            <a:r>
              <a:rPr lang="zh-CN" altLang="en-US"/>
              <a:t>这样也能避免没有考虑到额外因素对最后结果的影响</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 </a:t>
            </a:r>
            <a:r>
              <a:rPr lang="zh-CN" altLang="zh-CN">
                <a:sym typeface="+mn-ea"/>
              </a:rPr>
              <a:t>这部分可能需要细讲</a:t>
            </a:r>
            <a:r>
              <a:rPr lang="en-US" altLang="zh-CN">
                <a:sym typeface="+mn-ea"/>
              </a:rPr>
              <a:t>(</a:t>
            </a:r>
            <a:r>
              <a:rPr lang="zh-CN" altLang="en-US">
                <a:sym typeface="+mn-ea"/>
              </a:rPr>
              <a:t>时间不是实际特征</a:t>
            </a:r>
            <a:r>
              <a:rPr lang="en-US" altLang="zh-CN">
                <a:sym typeface="+mn-ea"/>
              </a:rPr>
              <a:t>,</a:t>
            </a:r>
            <a:r>
              <a:rPr lang="zh-CN" altLang="en-US">
                <a:sym typeface="+mn-ea"/>
              </a:rPr>
              <a:t>是一种联系不同数据的关系</a:t>
            </a:r>
            <a:r>
              <a:rPr lang="en-US" altLang="zh-CN">
                <a:sym typeface="+mn-ea"/>
              </a:rPr>
              <a:t>)</a:t>
            </a:r>
            <a:endParaRPr lang="en-US" altLang="zh-CN">
              <a:sym typeface="+mn-ea"/>
            </a:endParaRPr>
          </a:p>
          <a:p>
            <a:r>
              <a:rPr lang="en-US" altLang="zh-CN">
                <a:sym typeface="+mn-ea"/>
              </a:rPr>
              <a:t>2 </a:t>
            </a:r>
            <a:r>
              <a:rPr lang="zh-CN">
                <a:sym typeface="+mn-ea"/>
              </a:rPr>
              <a:t>这部分数据是平衡的</a:t>
            </a:r>
            <a:r>
              <a:rPr lang="en-US" altLang="zh-CN">
                <a:sym typeface="+mn-ea"/>
              </a:rPr>
              <a:t>,(</a:t>
            </a:r>
            <a:r>
              <a:rPr lang="zh-CN" altLang="en-US">
                <a:sym typeface="+mn-ea"/>
              </a:rPr>
              <a:t>牺牲了精度换来了准确度</a:t>
            </a:r>
            <a:r>
              <a:rPr lang="en-US" altLang="zh-CN">
                <a:sym typeface="+mn-ea"/>
              </a:rPr>
              <a:t>)</a:t>
            </a:r>
            <a:endParaRPr lang="en-US" altLang="zh-CN">
              <a:sym typeface="+mn-ea"/>
            </a:endParaRPr>
          </a:p>
          <a:p>
            <a:r>
              <a:rPr lang="en-US" altLang="zh-CN">
                <a:sym typeface="+mn-ea"/>
              </a:rPr>
              <a:t>3 # </a:t>
            </a:r>
            <a:r>
              <a:rPr lang="zh-CN" altLang="en-US">
                <a:sym typeface="+mn-ea"/>
              </a:rPr>
              <a:t>部分数据缺失</a:t>
            </a:r>
            <a:endParaRPr lang="zh-CN" altLang="en-US"/>
          </a:p>
          <a:p>
            <a:r>
              <a:rPr lang="en-US" altLang="zh-CN">
                <a:sym typeface="+mn-ea"/>
              </a:rPr>
              <a:t>4 </a:t>
            </a:r>
            <a:r>
              <a:rPr lang="zh-CN" altLang="en-US">
                <a:sym typeface="+mn-ea"/>
              </a:rPr>
              <a:t>区域不平衡</a:t>
            </a:r>
            <a:r>
              <a:rPr lang="en-US" altLang="zh-CN">
                <a:sym typeface="+mn-ea"/>
              </a:rPr>
              <a:t>.(</a:t>
            </a:r>
            <a:r>
              <a:rPr lang="zh-CN" altLang="en-US">
                <a:sym typeface="+mn-ea"/>
              </a:rPr>
              <a:t>两种方案</a:t>
            </a:r>
            <a:r>
              <a:rPr lang="en-US" altLang="zh-CN">
                <a:sym typeface="+mn-ea"/>
              </a:rPr>
              <a:t>,</a:t>
            </a:r>
            <a:r>
              <a:rPr lang="zh-CN" altLang="en-US">
                <a:sym typeface="+mn-ea"/>
              </a:rPr>
              <a:t>取全市均值或者单独建模</a:t>
            </a:r>
            <a:r>
              <a:rPr lang="en-US" altLang="zh-CN">
                <a:sym typeface="+mn-ea"/>
              </a:rPr>
              <a:t>)</a:t>
            </a:r>
            <a:r>
              <a:rPr lang="zh-CN" altLang="en-US">
                <a:sym typeface="+mn-ea"/>
              </a:rPr>
              <a:t>单独建模</a:t>
            </a:r>
            <a:r>
              <a:rPr lang="en-US" altLang="zh-CN">
                <a:sym typeface="+mn-ea"/>
              </a:rPr>
              <a:t>,</a:t>
            </a:r>
            <a:r>
              <a:rPr lang="zh-CN" altLang="en-US">
                <a:sym typeface="+mn-ea"/>
              </a:rPr>
              <a:t>有个横向对比的效果</a:t>
            </a:r>
            <a:r>
              <a:rPr lang="en-US" altLang="zh-CN">
                <a:sym typeface="+mn-ea"/>
              </a:rPr>
              <a:t>,</a:t>
            </a:r>
            <a:r>
              <a:rPr lang="zh-CN" altLang="en-US">
                <a:sym typeface="+mn-ea"/>
              </a:rPr>
              <a:t>这样也能避免没有考虑到额外因素对最后结果的影响</a:t>
            </a:r>
            <a:r>
              <a:rPr lang="en-US" altLang="zh-CN">
                <a:sym typeface="+mn-ea"/>
              </a:rPr>
              <a:t>(</a:t>
            </a:r>
            <a:r>
              <a:rPr lang="zh-CN" altLang="en-US">
                <a:sym typeface="+mn-ea"/>
              </a:rPr>
              <a:t>例如某个区域内有污染严重的工厂</a:t>
            </a:r>
            <a:r>
              <a:rPr lang="en-US" altLang="zh-CN">
                <a:sym typeface="+mn-ea"/>
              </a:rPr>
              <a:t>)</a:t>
            </a:r>
            <a:endParaRPr lang="en-US" altLang="zh-CN">
              <a:sym typeface="+mn-ea"/>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对于交通数据</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06375"/>
            <a:ext cx="6019800" cy="43878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06375"/>
            <a:ext cx="6019800" cy="43878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p>
            <a:pPr lvl="0" indent="-914400"/>
            <a:r>
              <a:rPr lang="zh-CN" altLang="en-US" dirty="0"/>
              <a:t>单击此处编辑母版标题样式</a:t>
            </a:r>
            <a:endParaRPr lang="zh-CN" altLang="en-US" dirty="0"/>
          </a:p>
        </p:txBody>
      </p:sp>
      <p:sp>
        <p:nvSpPr>
          <p:cNvPr id="1027" name="文本占位符 2"/>
          <p:cNvSpPr>
            <a:spLocks noGrp="1"/>
          </p:cNvSpPr>
          <p:nvPr>
            <p:ph type="body"/>
          </p:nvPr>
        </p:nvSpPr>
        <p:spPr>
          <a:xfrm>
            <a:off x="457200" y="1200150"/>
            <a:ext cx="8229600" cy="33940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457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AEFD00-67E2-4BF9-B63F-088BD5EEABFE}"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3124200" y="4767263"/>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6553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rtl="0" fontAlgn="base">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2050" name="标题占位符 1"/>
          <p:cNvSpPr>
            <a:spLocks noGrp="1"/>
          </p:cNvSpPr>
          <p:nvPr>
            <p:ph type="title"/>
          </p:nvPr>
        </p:nvSpPr>
        <p:spPr>
          <a:xfrm>
            <a:off x="457200" y="206375"/>
            <a:ext cx="8229600" cy="857250"/>
          </a:xfrm>
          <a:prstGeom prst="rect">
            <a:avLst/>
          </a:prstGeom>
          <a:noFill/>
          <a:ln w="9525">
            <a:noFill/>
          </a:ln>
        </p:spPr>
        <p:txBody>
          <a:bodyPr anchor="ctr"/>
          <a:p>
            <a:pPr lvl="0" indent="-914400"/>
            <a:r>
              <a:rPr lang="zh-CN" altLang="en-US" dirty="0"/>
              <a:t>单击此处编辑母版标题样式</a:t>
            </a:r>
            <a:endParaRPr lang="zh-CN" altLang="en-US" dirty="0"/>
          </a:p>
        </p:txBody>
      </p:sp>
      <p:sp>
        <p:nvSpPr>
          <p:cNvPr id="2051" name="文本占位符 2"/>
          <p:cNvSpPr>
            <a:spLocks noGrp="1"/>
          </p:cNvSpPr>
          <p:nvPr>
            <p:ph type="body"/>
          </p:nvPr>
        </p:nvSpPr>
        <p:spPr>
          <a:xfrm>
            <a:off x="457200" y="1200150"/>
            <a:ext cx="8229600" cy="33940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2" name="日期占位符 3"/>
          <p:cNvSpPr>
            <a:spLocks noGrp="1" noChangeArrowheads="1"/>
          </p:cNvSpPr>
          <p:nvPr>
            <p:ph type="dt" sz="half" idx="2"/>
          </p:nvPr>
        </p:nvSpPr>
        <p:spPr bwMode="auto">
          <a:xfrm>
            <a:off x="457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91440" tIns="45720" rIns="91440" bIns="45720" numCol="1" anchor="ctr" anchorCtr="0" compatLnSpc="1"/>
          <a:lstStyle>
            <a:lvl1pPr>
              <a:defRPr sz="12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B510205-7EB3-4E8B-81A7-AA0FAE465B2A}"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Arial" panose="020B0604020202020204" pitchFamily="34" charset="0"/>
            </a:endParaRPr>
          </a:p>
        </p:txBody>
      </p:sp>
      <p:sp>
        <p:nvSpPr>
          <p:cNvPr id="2053" name="页脚占位符 4"/>
          <p:cNvSpPr>
            <a:spLocks noGrp="1" noChangeArrowheads="1"/>
          </p:cNvSpPr>
          <p:nvPr>
            <p:ph type="ftr" sz="quarter" idx="3"/>
          </p:nvPr>
        </p:nvSpPr>
        <p:spPr bwMode="auto">
          <a:xfrm>
            <a:off x="3124200" y="4767263"/>
            <a:ext cx="2895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91440" tIns="45720" rIns="91440" bIns="45720" numCol="1" anchor="ctr" anchorCtr="0" compatLnSpc="1"/>
          <a:lstStyle>
            <a:lvl1pPr algn="ctr">
              <a:defRPr sz="12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2054" name="灯片编号占位符 5"/>
          <p:cNvSpPr>
            <a:spLocks noGrp="1" noChangeArrowheads="1"/>
          </p:cNvSpPr>
          <p:nvPr>
            <p:ph type="sldNum" sz="quarter" idx="4"/>
          </p:nvPr>
        </p:nvSpPr>
        <p:spPr bwMode="auto">
          <a:xfrm>
            <a:off x="6553200" y="4767263"/>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Arial" panose="020B0604020202020204" pitchFamily="34" charset="0"/>
                <a:ea typeface="宋体" panose="02010600030101010101" pitchFamily="2" charset="-122"/>
                <a:cs typeface="+mn-ea"/>
              </a:rPr>
            </a:fld>
            <a:endParaRPr lang="zh-CN" altLang="en-US" sz="1200" strike="noStrike" noProof="1" dirty="0">
              <a:solidFill>
                <a:srgbClr val="898989"/>
              </a:solidFill>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marL="914400" indent="-914400" algn="ctr" defTabSz="0"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defTabSz="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defTabSz="0"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defTabSz="0"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6pPr>
      <a:lvl7pPr marL="29718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7pPr>
      <a:lvl8pPr marL="34290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8pPr>
      <a:lvl9pPr marL="3886200" indent="-228600" algn="l" defTabSz="0"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image" Target="../media/image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椭圆 30"/>
          <p:cNvSpPr/>
          <p:nvPr/>
        </p:nvSpPr>
        <p:spPr>
          <a:xfrm>
            <a:off x="3384550" y="879475"/>
            <a:ext cx="2519363" cy="25209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4" name="椭圆 21"/>
          <p:cNvSpPr/>
          <p:nvPr/>
        </p:nvSpPr>
        <p:spPr>
          <a:xfrm>
            <a:off x="3203575" y="700088"/>
            <a:ext cx="2879725" cy="2879725"/>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5" name="矩形 27"/>
          <p:cNvSpPr/>
          <p:nvPr/>
        </p:nvSpPr>
        <p:spPr>
          <a:xfrm>
            <a:off x="2649538" y="4033838"/>
            <a:ext cx="4286250" cy="1445260"/>
          </a:xfrm>
          <a:prstGeom prst="rect">
            <a:avLst/>
          </a:prstGeom>
          <a:noFill/>
          <a:ln w="9525">
            <a:noFill/>
          </a:ln>
        </p:spPr>
        <p:txBody>
          <a:bodyPr wrap="square" anchor="t">
            <a:spAutoFit/>
          </a:bodyPr>
          <a:p>
            <a:pPr algn="ctr"/>
            <a:r>
              <a:rPr lang="zh-CN" altLang="en-US" sz="4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自强不吸</a:t>
            </a:r>
            <a:endParaRPr lang="zh-CN" altLang="en-US" sz="4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4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6" name="椭圆 31"/>
          <p:cNvSpPr/>
          <p:nvPr/>
        </p:nvSpPr>
        <p:spPr>
          <a:xfrm>
            <a:off x="3600450" y="1095375"/>
            <a:ext cx="2087563" cy="20891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7" name="椭圆 32"/>
          <p:cNvSpPr/>
          <p:nvPr/>
        </p:nvSpPr>
        <p:spPr>
          <a:xfrm>
            <a:off x="3833813" y="1330325"/>
            <a:ext cx="1620837" cy="16192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8" name="矩形 52"/>
          <p:cNvSpPr/>
          <p:nvPr/>
        </p:nvSpPr>
        <p:spPr>
          <a:xfrm>
            <a:off x="2841625" y="4740275"/>
            <a:ext cx="3916680" cy="306705"/>
          </a:xfrm>
          <a:prstGeom prst="rect">
            <a:avLst/>
          </a:prstGeom>
          <a:noFill/>
          <a:ln w="9525">
            <a:noFill/>
          </a:ln>
        </p:spPr>
        <p:txBody>
          <a:bodyPr wrap="none" anchor="t">
            <a:spAutoFit/>
          </a:bodyPr>
          <a:p>
            <a:pPr algn="l"/>
            <a:r>
              <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基于上海市天气与交通状况的空气质量分析报告</a:t>
            </a:r>
            <a:endParaRPr lang="en-US" alt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9" name="矩形 53"/>
          <p:cNvSpPr/>
          <p:nvPr/>
        </p:nvSpPr>
        <p:spPr>
          <a:xfrm>
            <a:off x="3346450" y="3689350"/>
            <a:ext cx="2915920" cy="398780"/>
          </a:xfrm>
          <a:prstGeom prst="rect">
            <a:avLst/>
          </a:prstGeom>
          <a:noFill/>
          <a:ln w="9525">
            <a:noFill/>
          </a:ln>
        </p:spPr>
        <p:txBody>
          <a:bodyPr wrap="none" anchor="t">
            <a:spAutoFit/>
          </a:bodyPr>
          <a:p>
            <a:r>
              <a:rPr lang="en-US" altLang="zh-CN"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REMEMBER!NO HAZE!</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0" name="椭圆 46"/>
          <p:cNvSpPr/>
          <p:nvPr/>
        </p:nvSpPr>
        <p:spPr>
          <a:xfrm>
            <a:off x="4049713" y="1546225"/>
            <a:ext cx="1189037" cy="11874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1" name="TextBox 47"/>
          <p:cNvSpPr/>
          <p:nvPr/>
        </p:nvSpPr>
        <p:spPr>
          <a:xfrm>
            <a:off x="4117975" y="1908175"/>
            <a:ext cx="986790" cy="460375"/>
          </a:xfrm>
          <a:prstGeom prst="rect">
            <a:avLst/>
          </a:prstGeom>
          <a:noFill/>
          <a:ln w="9525">
            <a:noFill/>
          </a:ln>
        </p:spPr>
        <p:txBody>
          <a:bodyPr wrap="none" anchor="t">
            <a:spAutoFit/>
          </a:bodyPr>
          <a:p>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USTC</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4917440" y="2013585"/>
            <a:ext cx="4065270" cy="1529715"/>
          </a:xfrm>
          <a:prstGeom prst="rect">
            <a:avLst/>
          </a:prstGeom>
        </p:spPr>
        <p:txBody>
          <a:bodyPr wrap="square" numCol="1" spcCol="360000">
            <a:spAutoFit/>
          </a:bodyPr>
          <a:p>
            <a:pPr defTabSz="608965">
              <a:lnSpc>
                <a:spcPct val="130000"/>
              </a:lnSpc>
            </a:pP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1.</a:t>
            </a:r>
            <a:r>
              <a:rPr 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气温与</a:t>
            </a: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AQI</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有一定的正相关</a:t>
            </a: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endParaRPr>
          </a:p>
          <a:p>
            <a:pPr defTabSz="608965">
              <a:lnSpc>
                <a:spcPct val="130000"/>
              </a:lnSpc>
            </a:pPr>
            <a:endPar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2.</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风速与</a:t>
            </a: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AQI</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有较强的负相关</a:t>
            </a: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r>
              <a:rPr lang="en-US" altLang="zh-CN" sz="1200" dirty="0">
                <a:blipFill dpi="0" rotWithShape="1">
                  <a:blip r:embed="rId1"/>
                  <a:srcRect/>
                  <a:stretch>
                    <a:fillRect/>
                  </a:stretch>
                </a:blipFill>
                <a:latin typeface="微软雅黑" panose="020B0503020204020204" pitchFamily="34" charset="-122"/>
                <a:ea typeface="微软雅黑" panose="020B0503020204020204" pitchFamily="34" charset="-122"/>
              </a:rPr>
              <a:t>3.</a:t>
            </a:r>
            <a:r>
              <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rPr>
              <a:t>降雨与</a:t>
            </a:r>
            <a:r>
              <a:rPr lang="en-US" altLang="zh-CN" sz="1200" dirty="0">
                <a:blipFill dpi="0" rotWithShape="1">
                  <a:blip r:embed="rId1"/>
                  <a:srcRect/>
                  <a:stretch>
                    <a:fillRect/>
                  </a:stretch>
                </a:blipFill>
                <a:latin typeface="微软雅黑" panose="020B0503020204020204" pitchFamily="34" charset="-122"/>
                <a:ea typeface="微软雅黑" panose="020B0503020204020204" pitchFamily="34" charset="-122"/>
              </a:rPr>
              <a:t>AQI</a:t>
            </a:r>
            <a:r>
              <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rPr>
              <a:t>的影响较大</a:t>
            </a:r>
            <a:endPar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endPar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endParaRPr>
          </a:p>
        </p:txBody>
      </p:sp>
      <p:sp>
        <p:nvSpPr>
          <p:cNvPr id="10" name="文本框 9"/>
          <p:cNvSpPr txBox="1"/>
          <p:nvPr/>
        </p:nvSpPr>
        <p:spPr>
          <a:xfrm>
            <a:off x="4917230" y="1403308"/>
            <a:ext cx="2452761" cy="491490"/>
          </a:xfrm>
          <a:prstGeom prst="rect">
            <a:avLst/>
          </a:prstGeom>
          <a:noFill/>
        </p:spPr>
        <p:txBody>
          <a:bodyPr wrap="square" rtlCol="0">
            <a:spAutoFit/>
          </a:bodyPr>
          <a:p>
            <a:pPr lvl="0" defTabSz="608965">
              <a:lnSpc>
                <a:spcPct val="130000"/>
              </a:lnSpc>
              <a:defRPr/>
            </a:pPr>
            <a:r>
              <a:rPr kumimoji="1" lang="zh-CN" altLang="en-US" sz="2000" b="1" kern="0" dirty="0">
                <a:blipFill>
                  <a:blip r:embed="rId1"/>
                  <a:stretch>
                    <a:fillRect/>
                  </a:stretch>
                </a:blipFill>
                <a:ea typeface="微软雅黑" panose="020B0503020204020204" pitchFamily="34" charset="-122"/>
              </a:rPr>
              <a:t>天气数据与</a:t>
            </a:r>
            <a:r>
              <a:rPr kumimoji="1" lang="en-US" altLang="zh-CN" sz="2000" b="1" kern="0" dirty="0">
                <a:blipFill>
                  <a:blip r:embed="rId1"/>
                  <a:stretch>
                    <a:fillRect/>
                  </a:stretch>
                </a:blipFill>
                <a:ea typeface="微软雅黑" panose="020B0503020204020204" pitchFamily="34" charset="-122"/>
              </a:rPr>
              <a:t>AQI</a:t>
            </a:r>
            <a:endParaRPr kumimoji="1" lang="zh-CN" altLang="en-US" sz="2000" b="1" kern="0" dirty="0">
              <a:blipFill>
                <a:blip r:embed="rId1"/>
                <a:stretch>
                  <a:fillRect/>
                </a:stretch>
              </a:blipFill>
              <a:ea typeface="微软雅黑" panose="020B0503020204020204" pitchFamily="34" charset="-122"/>
            </a:endParaRPr>
          </a:p>
        </p:txBody>
      </p:sp>
      <p:pic>
        <p:nvPicPr>
          <p:cNvPr id="14" name="图片 13" descr="F:\数据挖掘\微信图片_20180102235253.png微信图片_20180102235253"/>
          <p:cNvPicPr>
            <a:picLocks noChangeAspect="1"/>
          </p:cNvPicPr>
          <p:nvPr/>
        </p:nvPicPr>
        <p:blipFill>
          <a:blip r:embed="rId2"/>
          <a:srcRect/>
          <a:stretch>
            <a:fillRect/>
          </a:stretch>
        </p:blipFill>
        <p:spPr>
          <a:xfrm>
            <a:off x="447675" y="1303338"/>
            <a:ext cx="4269740" cy="2536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91515" y="123825"/>
            <a:ext cx="7760335" cy="4895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48640" y="978535"/>
            <a:ext cx="7619365" cy="3018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Box 6"/>
          <p:cNvSpPr/>
          <p:nvPr/>
        </p:nvSpPr>
        <p:spPr>
          <a:xfrm>
            <a:off x="2651760" y="1714500"/>
            <a:ext cx="3840480" cy="1198880"/>
          </a:xfrm>
          <a:prstGeom prst="rect">
            <a:avLst/>
          </a:prstGeom>
          <a:noFill/>
          <a:ln w="9525">
            <a:noFill/>
          </a:ln>
        </p:spPr>
        <p:txBody>
          <a:bodyPr wrap="none" anchor="t">
            <a:spAutoFit/>
          </a:bodyPr>
          <a:p>
            <a:r>
              <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算法框架</a:t>
            </a:r>
            <a:endPar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1" name="椭圆 7"/>
          <p:cNvSpPr/>
          <p:nvPr/>
        </p:nvSpPr>
        <p:spPr>
          <a:xfrm>
            <a:off x="4283393" y="3584258"/>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409" name="Group 10"/>
          <p:cNvGrpSpPr/>
          <p:nvPr/>
        </p:nvGrpSpPr>
        <p:grpSpPr>
          <a:xfrm>
            <a:off x="1116013" y="1216025"/>
            <a:ext cx="3209925" cy="3141663"/>
            <a:chOff x="0" y="0"/>
            <a:chExt cx="4279900" cy="4189413"/>
          </a:xfrm>
        </p:grpSpPr>
        <p:sp>
          <p:nvSpPr>
            <p:cNvPr id="17410" name="Freeform 5"/>
            <p:cNvSpPr>
              <a:spLocks noEditPoints="1"/>
            </p:cNvSpPr>
            <p:nvPr/>
          </p:nvSpPr>
          <p:spPr>
            <a:xfrm>
              <a:off x="0" y="0"/>
              <a:ext cx="4279900" cy="418941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578" h="566">
                  <a:moveTo>
                    <a:pt x="143" y="58"/>
                  </a:moveTo>
                  <a:cubicBezTo>
                    <a:pt x="146" y="67"/>
                    <a:pt x="154" y="73"/>
                    <a:pt x="163" y="73"/>
                  </a:cubicBezTo>
                  <a:cubicBezTo>
                    <a:pt x="162" y="127"/>
                    <a:pt x="162" y="127"/>
                    <a:pt x="162" y="127"/>
                  </a:cubicBezTo>
                  <a:cubicBezTo>
                    <a:pt x="158" y="128"/>
                    <a:pt x="154" y="128"/>
                    <a:pt x="150" y="130"/>
                  </a:cubicBezTo>
                  <a:cubicBezTo>
                    <a:pt x="123" y="140"/>
                    <a:pt x="109" y="170"/>
                    <a:pt x="119" y="197"/>
                  </a:cubicBezTo>
                  <a:cubicBezTo>
                    <a:pt x="124" y="211"/>
                    <a:pt x="133" y="221"/>
                    <a:pt x="146" y="227"/>
                  </a:cubicBezTo>
                  <a:cubicBezTo>
                    <a:pt x="147" y="287"/>
                    <a:pt x="147" y="287"/>
                    <a:pt x="147" y="287"/>
                  </a:cubicBezTo>
                  <a:cubicBezTo>
                    <a:pt x="145" y="287"/>
                    <a:pt x="143" y="288"/>
                    <a:pt x="141" y="288"/>
                  </a:cubicBezTo>
                  <a:cubicBezTo>
                    <a:pt x="135" y="291"/>
                    <a:pt x="130" y="294"/>
                    <a:pt x="126" y="298"/>
                  </a:cubicBezTo>
                  <a:cubicBezTo>
                    <a:pt x="85" y="262"/>
                    <a:pt x="85" y="262"/>
                    <a:pt x="85" y="262"/>
                  </a:cubicBezTo>
                  <a:cubicBezTo>
                    <a:pt x="90" y="256"/>
                    <a:pt x="91" y="249"/>
                    <a:pt x="88" y="242"/>
                  </a:cubicBezTo>
                  <a:cubicBezTo>
                    <a:pt x="85" y="233"/>
                    <a:pt x="77" y="228"/>
                    <a:pt x="68" y="228"/>
                  </a:cubicBezTo>
                  <a:cubicBezTo>
                    <a:pt x="60" y="152"/>
                    <a:pt x="60" y="152"/>
                    <a:pt x="60" y="152"/>
                  </a:cubicBezTo>
                  <a:cubicBezTo>
                    <a:pt x="61" y="152"/>
                    <a:pt x="61" y="152"/>
                    <a:pt x="62" y="152"/>
                  </a:cubicBezTo>
                  <a:cubicBezTo>
                    <a:pt x="70" y="149"/>
                    <a:pt x="75" y="139"/>
                    <a:pt x="72" y="131"/>
                  </a:cubicBezTo>
                  <a:cubicBezTo>
                    <a:pt x="69" y="122"/>
                    <a:pt x="59" y="118"/>
                    <a:pt x="51" y="121"/>
                  </a:cubicBezTo>
                  <a:cubicBezTo>
                    <a:pt x="42" y="124"/>
                    <a:pt x="38" y="133"/>
                    <a:pt x="41" y="142"/>
                  </a:cubicBezTo>
                  <a:cubicBezTo>
                    <a:pt x="43" y="149"/>
                    <a:pt x="49" y="153"/>
                    <a:pt x="56" y="153"/>
                  </a:cubicBezTo>
                  <a:cubicBezTo>
                    <a:pt x="64" y="229"/>
                    <a:pt x="64" y="229"/>
                    <a:pt x="64" y="229"/>
                  </a:cubicBezTo>
                  <a:cubicBezTo>
                    <a:pt x="63" y="229"/>
                    <a:pt x="62" y="229"/>
                    <a:pt x="61" y="229"/>
                  </a:cubicBezTo>
                  <a:cubicBezTo>
                    <a:pt x="50" y="233"/>
                    <a:pt x="45" y="245"/>
                    <a:pt x="49" y="256"/>
                  </a:cubicBezTo>
                  <a:cubicBezTo>
                    <a:pt x="50" y="260"/>
                    <a:pt x="52" y="263"/>
                    <a:pt x="55" y="265"/>
                  </a:cubicBezTo>
                  <a:cubicBezTo>
                    <a:pt x="36" y="296"/>
                    <a:pt x="36" y="296"/>
                    <a:pt x="36" y="296"/>
                  </a:cubicBezTo>
                  <a:cubicBezTo>
                    <a:pt x="31" y="295"/>
                    <a:pt x="26" y="295"/>
                    <a:pt x="21" y="297"/>
                  </a:cubicBezTo>
                  <a:cubicBezTo>
                    <a:pt x="7" y="302"/>
                    <a:pt x="0" y="317"/>
                    <a:pt x="5" y="331"/>
                  </a:cubicBezTo>
                  <a:cubicBezTo>
                    <a:pt x="10" y="345"/>
                    <a:pt x="25" y="352"/>
                    <a:pt x="39" y="347"/>
                  </a:cubicBezTo>
                  <a:cubicBezTo>
                    <a:pt x="53" y="342"/>
                    <a:pt x="60" y="327"/>
                    <a:pt x="55" y="313"/>
                  </a:cubicBezTo>
                  <a:cubicBezTo>
                    <a:pt x="52" y="305"/>
                    <a:pt x="47" y="300"/>
                    <a:pt x="40" y="297"/>
                  </a:cubicBezTo>
                  <a:cubicBezTo>
                    <a:pt x="58" y="268"/>
                    <a:pt x="58" y="268"/>
                    <a:pt x="58" y="268"/>
                  </a:cubicBezTo>
                  <a:cubicBezTo>
                    <a:pt x="63" y="270"/>
                    <a:pt x="70" y="271"/>
                    <a:pt x="76" y="269"/>
                  </a:cubicBezTo>
                  <a:cubicBezTo>
                    <a:pt x="78" y="268"/>
                    <a:pt x="81" y="267"/>
                    <a:pt x="83" y="265"/>
                  </a:cubicBezTo>
                  <a:cubicBezTo>
                    <a:pt x="123" y="301"/>
                    <a:pt x="123" y="301"/>
                    <a:pt x="123" y="301"/>
                  </a:cubicBezTo>
                  <a:cubicBezTo>
                    <a:pt x="115" y="311"/>
                    <a:pt x="112" y="326"/>
                    <a:pt x="117" y="340"/>
                  </a:cubicBezTo>
                  <a:cubicBezTo>
                    <a:pt x="118" y="345"/>
                    <a:pt x="120" y="348"/>
                    <a:pt x="123" y="352"/>
                  </a:cubicBezTo>
                  <a:cubicBezTo>
                    <a:pt x="76" y="396"/>
                    <a:pt x="76" y="396"/>
                    <a:pt x="76" y="396"/>
                  </a:cubicBezTo>
                  <a:cubicBezTo>
                    <a:pt x="70" y="392"/>
                    <a:pt x="62" y="391"/>
                    <a:pt x="55" y="393"/>
                  </a:cubicBezTo>
                  <a:cubicBezTo>
                    <a:pt x="43" y="398"/>
                    <a:pt x="37" y="411"/>
                    <a:pt x="42" y="423"/>
                  </a:cubicBezTo>
                  <a:cubicBezTo>
                    <a:pt x="46" y="435"/>
                    <a:pt x="59" y="441"/>
                    <a:pt x="71" y="437"/>
                  </a:cubicBezTo>
                  <a:cubicBezTo>
                    <a:pt x="83" y="432"/>
                    <a:pt x="89" y="419"/>
                    <a:pt x="85" y="407"/>
                  </a:cubicBezTo>
                  <a:cubicBezTo>
                    <a:pt x="84" y="404"/>
                    <a:pt x="82" y="402"/>
                    <a:pt x="80" y="400"/>
                  </a:cubicBezTo>
                  <a:cubicBezTo>
                    <a:pt x="127" y="356"/>
                    <a:pt x="127" y="356"/>
                    <a:pt x="127" y="356"/>
                  </a:cubicBezTo>
                  <a:cubicBezTo>
                    <a:pt x="138" y="366"/>
                    <a:pt x="154" y="370"/>
                    <a:pt x="168" y="365"/>
                  </a:cubicBezTo>
                  <a:cubicBezTo>
                    <a:pt x="188" y="358"/>
                    <a:pt x="198" y="338"/>
                    <a:pt x="195" y="319"/>
                  </a:cubicBezTo>
                  <a:cubicBezTo>
                    <a:pt x="225" y="308"/>
                    <a:pt x="225" y="308"/>
                    <a:pt x="225" y="308"/>
                  </a:cubicBezTo>
                  <a:cubicBezTo>
                    <a:pt x="239" y="339"/>
                    <a:pt x="274" y="354"/>
                    <a:pt x="307" y="342"/>
                  </a:cubicBezTo>
                  <a:cubicBezTo>
                    <a:pt x="319" y="338"/>
                    <a:pt x="330" y="330"/>
                    <a:pt x="337" y="320"/>
                  </a:cubicBezTo>
                  <a:cubicBezTo>
                    <a:pt x="360" y="335"/>
                    <a:pt x="360" y="335"/>
                    <a:pt x="360" y="335"/>
                  </a:cubicBezTo>
                  <a:cubicBezTo>
                    <a:pt x="357" y="344"/>
                    <a:pt x="357" y="353"/>
                    <a:pt x="360" y="362"/>
                  </a:cubicBezTo>
                  <a:cubicBezTo>
                    <a:pt x="361" y="365"/>
                    <a:pt x="362" y="367"/>
                    <a:pt x="363" y="369"/>
                  </a:cubicBezTo>
                  <a:cubicBezTo>
                    <a:pt x="301" y="405"/>
                    <a:pt x="301" y="405"/>
                    <a:pt x="301" y="405"/>
                  </a:cubicBezTo>
                  <a:cubicBezTo>
                    <a:pt x="287" y="389"/>
                    <a:pt x="264" y="382"/>
                    <a:pt x="243" y="390"/>
                  </a:cubicBezTo>
                  <a:cubicBezTo>
                    <a:pt x="217" y="399"/>
                    <a:pt x="203" y="427"/>
                    <a:pt x="210" y="454"/>
                  </a:cubicBezTo>
                  <a:cubicBezTo>
                    <a:pt x="173" y="463"/>
                    <a:pt x="173" y="463"/>
                    <a:pt x="173" y="463"/>
                  </a:cubicBezTo>
                  <a:cubicBezTo>
                    <a:pt x="167" y="447"/>
                    <a:pt x="148" y="438"/>
                    <a:pt x="132" y="444"/>
                  </a:cubicBezTo>
                  <a:cubicBezTo>
                    <a:pt x="115" y="450"/>
                    <a:pt x="107" y="468"/>
                    <a:pt x="113" y="485"/>
                  </a:cubicBezTo>
                  <a:cubicBezTo>
                    <a:pt x="119" y="501"/>
                    <a:pt x="137" y="510"/>
                    <a:pt x="153" y="504"/>
                  </a:cubicBezTo>
                  <a:cubicBezTo>
                    <a:pt x="161" y="501"/>
                    <a:pt x="166" y="496"/>
                    <a:pt x="170" y="490"/>
                  </a:cubicBezTo>
                  <a:cubicBezTo>
                    <a:pt x="279" y="546"/>
                    <a:pt x="279" y="546"/>
                    <a:pt x="279" y="546"/>
                  </a:cubicBezTo>
                  <a:cubicBezTo>
                    <a:pt x="278" y="549"/>
                    <a:pt x="278" y="552"/>
                    <a:pt x="279" y="555"/>
                  </a:cubicBezTo>
                  <a:cubicBezTo>
                    <a:pt x="282" y="562"/>
                    <a:pt x="290" y="566"/>
                    <a:pt x="297" y="563"/>
                  </a:cubicBezTo>
                  <a:cubicBezTo>
                    <a:pt x="303" y="561"/>
                    <a:pt x="307" y="553"/>
                    <a:pt x="305" y="546"/>
                  </a:cubicBezTo>
                  <a:cubicBezTo>
                    <a:pt x="302" y="539"/>
                    <a:pt x="294" y="535"/>
                    <a:pt x="288" y="538"/>
                  </a:cubicBezTo>
                  <a:cubicBezTo>
                    <a:pt x="285" y="539"/>
                    <a:pt x="283" y="541"/>
                    <a:pt x="281" y="543"/>
                  </a:cubicBezTo>
                  <a:cubicBezTo>
                    <a:pt x="172" y="487"/>
                    <a:pt x="172" y="487"/>
                    <a:pt x="172" y="487"/>
                  </a:cubicBezTo>
                  <a:cubicBezTo>
                    <a:pt x="174" y="481"/>
                    <a:pt x="175" y="475"/>
                    <a:pt x="174" y="469"/>
                  </a:cubicBezTo>
                  <a:cubicBezTo>
                    <a:pt x="212" y="459"/>
                    <a:pt x="212" y="459"/>
                    <a:pt x="212" y="459"/>
                  </a:cubicBezTo>
                  <a:cubicBezTo>
                    <a:pt x="223" y="485"/>
                    <a:pt x="252" y="498"/>
                    <a:pt x="279" y="489"/>
                  </a:cubicBezTo>
                  <a:cubicBezTo>
                    <a:pt x="296" y="483"/>
                    <a:pt x="308" y="469"/>
                    <a:pt x="312" y="453"/>
                  </a:cubicBezTo>
                  <a:cubicBezTo>
                    <a:pt x="367" y="458"/>
                    <a:pt x="367" y="458"/>
                    <a:pt x="367" y="458"/>
                  </a:cubicBezTo>
                  <a:cubicBezTo>
                    <a:pt x="364" y="464"/>
                    <a:pt x="363" y="471"/>
                    <a:pt x="365" y="478"/>
                  </a:cubicBezTo>
                  <a:cubicBezTo>
                    <a:pt x="367" y="483"/>
                    <a:pt x="371" y="487"/>
                    <a:pt x="375" y="490"/>
                  </a:cubicBezTo>
                  <a:cubicBezTo>
                    <a:pt x="366" y="510"/>
                    <a:pt x="366" y="510"/>
                    <a:pt x="366" y="510"/>
                  </a:cubicBezTo>
                  <a:cubicBezTo>
                    <a:pt x="360" y="507"/>
                    <a:pt x="353" y="507"/>
                    <a:pt x="347" y="509"/>
                  </a:cubicBezTo>
                  <a:cubicBezTo>
                    <a:pt x="333" y="514"/>
                    <a:pt x="326" y="529"/>
                    <a:pt x="331" y="543"/>
                  </a:cubicBezTo>
                  <a:cubicBezTo>
                    <a:pt x="335" y="557"/>
                    <a:pt x="351" y="564"/>
                    <a:pt x="365" y="559"/>
                  </a:cubicBezTo>
                  <a:cubicBezTo>
                    <a:pt x="378" y="554"/>
                    <a:pt x="386" y="539"/>
                    <a:pt x="381" y="525"/>
                  </a:cubicBezTo>
                  <a:cubicBezTo>
                    <a:pt x="379" y="519"/>
                    <a:pt x="375" y="515"/>
                    <a:pt x="370" y="512"/>
                  </a:cubicBezTo>
                  <a:cubicBezTo>
                    <a:pt x="378" y="492"/>
                    <a:pt x="378" y="492"/>
                    <a:pt x="378" y="492"/>
                  </a:cubicBezTo>
                  <a:cubicBezTo>
                    <a:pt x="384" y="495"/>
                    <a:pt x="391" y="496"/>
                    <a:pt x="398" y="493"/>
                  </a:cubicBezTo>
                  <a:cubicBezTo>
                    <a:pt x="411" y="489"/>
                    <a:pt x="418" y="474"/>
                    <a:pt x="413" y="461"/>
                  </a:cubicBezTo>
                  <a:cubicBezTo>
                    <a:pt x="408" y="448"/>
                    <a:pt x="394" y="441"/>
                    <a:pt x="381" y="446"/>
                  </a:cubicBezTo>
                  <a:cubicBezTo>
                    <a:pt x="376" y="448"/>
                    <a:pt x="372" y="451"/>
                    <a:pt x="369" y="455"/>
                  </a:cubicBezTo>
                  <a:cubicBezTo>
                    <a:pt x="313" y="449"/>
                    <a:pt x="313" y="449"/>
                    <a:pt x="313" y="449"/>
                  </a:cubicBezTo>
                  <a:cubicBezTo>
                    <a:pt x="315" y="440"/>
                    <a:pt x="314" y="431"/>
                    <a:pt x="311" y="422"/>
                  </a:cubicBezTo>
                  <a:cubicBezTo>
                    <a:pt x="310" y="419"/>
                    <a:pt x="309" y="417"/>
                    <a:pt x="308" y="415"/>
                  </a:cubicBezTo>
                  <a:cubicBezTo>
                    <a:pt x="371" y="379"/>
                    <a:pt x="371" y="379"/>
                    <a:pt x="371" y="379"/>
                  </a:cubicBezTo>
                  <a:cubicBezTo>
                    <a:pt x="382" y="388"/>
                    <a:pt x="397" y="392"/>
                    <a:pt x="412" y="387"/>
                  </a:cubicBezTo>
                  <a:cubicBezTo>
                    <a:pt x="415" y="386"/>
                    <a:pt x="419" y="384"/>
                    <a:pt x="421" y="382"/>
                  </a:cubicBezTo>
                  <a:cubicBezTo>
                    <a:pt x="466" y="436"/>
                    <a:pt x="466" y="436"/>
                    <a:pt x="466" y="436"/>
                  </a:cubicBezTo>
                  <a:cubicBezTo>
                    <a:pt x="460" y="444"/>
                    <a:pt x="457" y="454"/>
                    <a:pt x="461" y="464"/>
                  </a:cubicBezTo>
                  <a:cubicBezTo>
                    <a:pt x="466" y="479"/>
                    <a:pt x="482" y="486"/>
                    <a:pt x="497" y="481"/>
                  </a:cubicBezTo>
                  <a:cubicBezTo>
                    <a:pt x="512" y="476"/>
                    <a:pt x="520" y="460"/>
                    <a:pt x="514" y="445"/>
                  </a:cubicBezTo>
                  <a:cubicBezTo>
                    <a:pt x="509" y="430"/>
                    <a:pt x="493" y="422"/>
                    <a:pt x="478" y="428"/>
                  </a:cubicBezTo>
                  <a:cubicBezTo>
                    <a:pt x="475" y="429"/>
                    <a:pt x="473" y="430"/>
                    <a:pt x="470" y="432"/>
                  </a:cubicBezTo>
                  <a:cubicBezTo>
                    <a:pt x="426" y="378"/>
                    <a:pt x="426" y="378"/>
                    <a:pt x="426" y="378"/>
                  </a:cubicBezTo>
                  <a:cubicBezTo>
                    <a:pt x="432" y="373"/>
                    <a:pt x="436" y="366"/>
                    <a:pt x="437" y="359"/>
                  </a:cubicBezTo>
                  <a:cubicBezTo>
                    <a:pt x="476" y="369"/>
                    <a:pt x="476" y="369"/>
                    <a:pt x="476" y="369"/>
                  </a:cubicBezTo>
                  <a:cubicBezTo>
                    <a:pt x="476" y="371"/>
                    <a:pt x="476" y="373"/>
                    <a:pt x="477" y="375"/>
                  </a:cubicBezTo>
                  <a:cubicBezTo>
                    <a:pt x="479" y="381"/>
                    <a:pt x="486" y="385"/>
                    <a:pt x="493" y="382"/>
                  </a:cubicBezTo>
                  <a:cubicBezTo>
                    <a:pt x="499" y="380"/>
                    <a:pt x="502" y="373"/>
                    <a:pt x="500" y="367"/>
                  </a:cubicBezTo>
                  <a:cubicBezTo>
                    <a:pt x="498" y="360"/>
                    <a:pt x="491" y="357"/>
                    <a:pt x="485" y="359"/>
                  </a:cubicBezTo>
                  <a:cubicBezTo>
                    <a:pt x="481" y="361"/>
                    <a:pt x="479" y="363"/>
                    <a:pt x="477" y="366"/>
                  </a:cubicBezTo>
                  <a:cubicBezTo>
                    <a:pt x="438" y="355"/>
                    <a:pt x="438" y="355"/>
                    <a:pt x="438" y="355"/>
                  </a:cubicBezTo>
                  <a:cubicBezTo>
                    <a:pt x="439" y="349"/>
                    <a:pt x="439" y="342"/>
                    <a:pt x="436" y="335"/>
                  </a:cubicBezTo>
                  <a:cubicBezTo>
                    <a:pt x="436" y="334"/>
                    <a:pt x="435" y="332"/>
                    <a:pt x="435" y="331"/>
                  </a:cubicBezTo>
                  <a:cubicBezTo>
                    <a:pt x="465" y="321"/>
                    <a:pt x="465" y="321"/>
                    <a:pt x="465" y="321"/>
                  </a:cubicBezTo>
                  <a:cubicBezTo>
                    <a:pt x="468" y="327"/>
                    <a:pt x="475" y="331"/>
                    <a:pt x="482" y="328"/>
                  </a:cubicBezTo>
                  <a:cubicBezTo>
                    <a:pt x="485" y="327"/>
                    <a:pt x="488" y="325"/>
                    <a:pt x="489" y="322"/>
                  </a:cubicBezTo>
                  <a:cubicBezTo>
                    <a:pt x="514" y="331"/>
                    <a:pt x="514" y="331"/>
                    <a:pt x="514" y="331"/>
                  </a:cubicBezTo>
                  <a:cubicBezTo>
                    <a:pt x="513" y="337"/>
                    <a:pt x="513" y="343"/>
                    <a:pt x="515" y="349"/>
                  </a:cubicBezTo>
                  <a:cubicBezTo>
                    <a:pt x="521" y="364"/>
                    <a:pt x="538" y="373"/>
                    <a:pt x="554" y="367"/>
                  </a:cubicBezTo>
                  <a:cubicBezTo>
                    <a:pt x="569" y="361"/>
                    <a:pt x="578" y="344"/>
                    <a:pt x="572" y="328"/>
                  </a:cubicBezTo>
                  <a:cubicBezTo>
                    <a:pt x="566" y="312"/>
                    <a:pt x="549" y="304"/>
                    <a:pt x="533" y="310"/>
                  </a:cubicBezTo>
                  <a:cubicBezTo>
                    <a:pt x="525" y="313"/>
                    <a:pt x="518" y="320"/>
                    <a:pt x="515" y="328"/>
                  </a:cubicBezTo>
                  <a:cubicBezTo>
                    <a:pt x="490" y="318"/>
                    <a:pt x="490" y="318"/>
                    <a:pt x="490" y="318"/>
                  </a:cubicBezTo>
                  <a:cubicBezTo>
                    <a:pt x="491" y="316"/>
                    <a:pt x="491" y="314"/>
                    <a:pt x="490" y="311"/>
                  </a:cubicBezTo>
                  <a:cubicBezTo>
                    <a:pt x="487" y="304"/>
                    <a:pt x="480" y="301"/>
                    <a:pt x="473" y="303"/>
                  </a:cubicBezTo>
                  <a:cubicBezTo>
                    <a:pt x="467" y="305"/>
                    <a:pt x="463" y="312"/>
                    <a:pt x="464" y="318"/>
                  </a:cubicBezTo>
                  <a:cubicBezTo>
                    <a:pt x="433" y="328"/>
                    <a:pt x="433" y="328"/>
                    <a:pt x="433" y="328"/>
                  </a:cubicBezTo>
                  <a:cubicBezTo>
                    <a:pt x="423" y="312"/>
                    <a:pt x="403" y="304"/>
                    <a:pt x="385" y="311"/>
                  </a:cubicBezTo>
                  <a:cubicBezTo>
                    <a:pt x="377" y="313"/>
                    <a:pt x="370" y="318"/>
                    <a:pt x="366" y="325"/>
                  </a:cubicBezTo>
                  <a:cubicBezTo>
                    <a:pt x="343" y="309"/>
                    <a:pt x="343" y="309"/>
                    <a:pt x="343" y="309"/>
                  </a:cubicBezTo>
                  <a:cubicBezTo>
                    <a:pt x="351" y="294"/>
                    <a:pt x="353" y="276"/>
                    <a:pt x="347" y="258"/>
                  </a:cubicBezTo>
                  <a:cubicBezTo>
                    <a:pt x="340" y="241"/>
                    <a:pt x="328" y="227"/>
                    <a:pt x="312" y="220"/>
                  </a:cubicBezTo>
                  <a:cubicBezTo>
                    <a:pt x="321" y="191"/>
                    <a:pt x="321" y="191"/>
                    <a:pt x="321" y="191"/>
                  </a:cubicBezTo>
                  <a:cubicBezTo>
                    <a:pt x="328" y="191"/>
                    <a:pt x="334" y="191"/>
                    <a:pt x="341" y="189"/>
                  </a:cubicBezTo>
                  <a:cubicBezTo>
                    <a:pt x="348" y="186"/>
                    <a:pt x="353" y="182"/>
                    <a:pt x="358" y="177"/>
                  </a:cubicBezTo>
                  <a:cubicBezTo>
                    <a:pt x="391" y="202"/>
                    <a:pt x="391" y="202"/>
                    <a:pt x="391" y="202"/>
                  </a:cubicBezTo>
                  <a:cubicBezTo>
                    <a:pt x="385" y="214"/>
                    <a:pt x="384" y="229"/>
                    <a:pt x="389" y="243"/>
                  </a:cubicBezTo>
                  <a:cubicBezTo>
                    <a:pt x="399" y="270"/>
                    <a:pt x="429" y="284"/>
                    <a:pt x="456" y="275"/>
                  </a:cubicBezTo>
                  <a:cubicBezTo>
                    <a:pt x="478" y="267"/>
                    <a:pt x="492" y="245"/>
                    <a:pt x="491" y="223"/>
                  </a:cubicBezTo>
                  <a:cubicBezTo>
                    <a:pt x="523" y="220"/>
                    <a:pt x="523" y="220"/>
                    <a:pt x="523" y="220"/>
                  </a:cubicBezTo>
                  <a:cubicBezTo>
                    <a:pt x="528" y="233"/>
                    <a:pt x="543" y="240"/>
                    <a:pt x="556" y="235"/>
                  </a:cubicBezTo>
                  <a:cubicBezTo>
                    <a:pt x="570" y="230"/>
                    <a:pt x="577" y="215"/>
                    <a:pt x="573" y="201"/>
                  </a:cubicBezTo>
                  <a:cubicBezTo>
                    <a:pt x="568" y="187"/>
                    <a:pt x="552" y="180"/>
                    <a:pt x="539" y="185"/>
                  </a:cubicBezTo>
                  <a:cubicBezTo>
                    <a:pt x="525" y="189"/>
                    <a:pt x="518" y="203"/>
                    <a:pt x="522" y="216"/>
                  </a:cubicBezTo>
                  <a:cubicBezTo>
                    <a:pt x="491" y="219"/>
                    <a:pt x="491" y="219"/>
                    <a:pt x="491" y="219"/>
                  </a:cubicBezTo>
                  <a:cubicBezTo>
                    <a:pt x="490" y="215"/>
                    <a:pt x="490" y="211"/>
                    <a:pt x="488" y="207"/>
                  </a:cubicBezTo>
                  <a:cubicBezTo>
                    <a:pt x="481" y="188"/>
                    <a:pt x="464" y="175"/>
                    <a:pt x="445" y="173"/>
                  </a:cubicBezTo>
                  <a:cubicBezTo>
                    <a:pt x="441" y="131"/>
                    <a:pt x="441" y="131"/>
                    <a:pt x="441" y="131"/>
                  </a:cubicBezTo>
                  <a:cubicBezTo>
                    <a:pt x="442" y="131"/>
                    <a:pt x="443" y="131"/>
                    <a:pt x="444" y="130"/>
                  </a:cubicBezTo>
                  <a:cubicBezTo>
                    <a:pt x="463" y="124"/>
                    <a:pt x="472" y="103"/>
                    <a:pt x="466" y="84"/>
                  </a:cubicBezTo>
                  <a:cubicBezTo>
                    <a:pt x="459" y="65"/>
                    <a:pt x="438" y="55"/>
                    <a:pt x="419" y="62"/>
                  </a:cubicBezTo>
                  <a:cubicBezTo>
                    <a:pt x="400" y="68"/>
                    <a:pt x="390" y="89"/>
                    <a:pt x="397" y="108"/>
                  </a:cubicBezTo>
                  <a:cubicBezTo>
                    <a:pt x="402" y="122"/>
                    <a:pt x="415" y="131"/>
                    <a:pt x="429" y="132"/>
                  </a:cubicBezTo>
                  <a:cubicBezTo>
                    <a:pt x="432" y="173"/>
                    <a:pt x="432" y="173"/>
                    <a:pt x="432" y="173"/>
                  </a:cubicBezTo>
                  <a:cubicBezTo>
                    <a:pt x="429" y="173"/>
                    <a:pt x="425" y="174"/>
                    <a:pt x="421" y="175"/>
                  </a:cubicBezTo>
                  <a:cubicBezTo>
                    <a:pt x="409" y="180"/>
                    <a:pt x="400" y="187"/>
                    <a:pt x="394" y="197"/>
                  </a:cubicBezTo>
                  <a:cubicBezTo>
                    <a:pt x="362" y="172"/>
                    <a:pt x="362" y="172"/>
                    <a:pt x="362" y="172"/>
                  </a:cubicBezTo>
                  <a:cubicBezTo>
                    <a:pt x="368" y="162"/>
                    <a:pt x="370" y="149"/>
                    <a:pt x="365" y="137"/>
                  </a:cubicBezTo>
                  <a:cubicBezTo>
                    <a:pt x="358" y="116"/>
                    <a:pt x="335" y="105"/>
                    <a:pt x="314" y="112"/>
                  </a:cubicBezTo>
                  <a:cubicBezTo>
                    <a:pt x="314" y="112"/>
                    <a:pt x="313" y="112"/>
                    <a:pt x="313" y="112"/>
                  </a:cubicBezTo>
                  <a:cubicBezTo>
                    <a:pt x="302" y="81"/>
                    <a:pt x="302" y="81"/>
                    <a:pt x="302" y="81"/>
                  </a:cubicBezTo>
                  <a:cubicBezTo>
                    <a:pt x="311" y="74"/>
                    <a:pt x="315" y="62"/>
                    <a:pt x="311" y="51"/>
                  </a:cubicBezTo>
                  <a:cubicBezTo>
                    <a:pt x="311" y="51"/>
                    <a:pt x="311" y="51"/>
                    <a:pt x="311" y="51"/>
                  </a:cubicBezTo>
                  <a:cubicBezTo>
                    <a:pt x="354" y="31"/>
                    <a:pt x="354" y="31"/>
                    <a:pt x="354" y="31"/>
                  </a:cubicBezTo>
                  <a:cubicBezTo>
                    <a:pt x="359" y="39"/>
                    <a:pt x="368" y="42"/>
                    <a:pt x="377" y="39"/>
                  </a:cubicBezTo>
                  <a:cubicBezTo>
                    <a:pt x="387" y="36"/>
                    <a:pt x="392" y="25"/>
                    <a:pt x="388" y="15"/>
                  </a:cubicBezTo>
                  <a:cubicBezTo>
                    <a:pt x="385" y="5"/>
                    <a:pt x="374" y="0"/>
                    <a:pt x="364" y="4"/>
                  </a:cubicBezTo>
                  <a:cubicBezTo>
                    <a:pt x="355" y="7"/>
                    <a:pt x="350" y="18"/>
                    <a:pt x="353" y="28"/>
                  </a:cubicBezTo>
                  <a:cubicBezTo>
                    <a:pt x="309" y="47"/>
                    <a:pt x="309" y="47"/>
                    <a:pt x="309" y="47"/>
                  </a:cubicBezTo>
                  <a:cubicBezTo>
                    <a:pt x="303" y="36"/>
                    <a:pt x="290" y="31"/>
                    <a:pt x="277" y="35"/>
                  </a:cubicBezTo>
                  <a:cubicBezTo>
                    <a:pt x="268" y="38"/>
                    <a:pt x="262" y="47"/>
                    <a:pt x="260" y="56"/>
                  </a:cubicBezTo>
                  <a:cubicBezTo>
                    <a:pt x="189" y="50"/>
                    <a:pt x="189" y="50"/>
                    <a:pt x="189" y="50"/>
                  </a:cubicBezTo>
                  <a:cubicBezTo>
                    <a:pt x="189" y="47"/>
                    <a:pt x="189" y="44"/>
                    <a:pt x="188" y="42"/>
                  </a:cubicBezTo>
                  <a:cubicBezTo>
                    <a:pt x="183" y="29"/>
                    <a:pt x="170" y="23"/>
                    <a:pt x="157" y="27"/>
                  </a:cubicBezTo>
                  <a:cubicBezTo>
                    <a:pt x="145" y="32"/>
                    <a:pt x="138" y="45"/>
                    <a:pt x="143" y="58"/>
                  </a:cubicBezTo>
                  <a:close/>
                  <a:moveTo>
                    <a:pt x="50" y="314"/>
                  </a:moveTo>
                  <a:cubicBezTo>
                    <a:pt x="54" y="326"/>
                    <a:pt x="48" y="338"/>
                    <a:pt x="37" y="342"/>
                  </a:cubicBezTo>
                  <a:cubicBezTo>
                    <a:pt x="26" y="346"/>
                    <a:pt x="13" y="340"/>
                    <a:pt x="9" y="329"/>
                  </a:cubicBezTo>
                  <a:cubicBezTo>
                    <a:pt x="5" y="318"/>
                    <a:pt x="11" y="305"/>
                    <a:pt x="23" y="301"/>
                  </a:cubicBezTo>
                  <a:cubicBezTo>
                    <a:pt x="34" y="297"/>
                    <a:pt x="46" y="303"/>
                    <a:pt x="50" y="314"/>
                  </a:cubicBezTo>
                  <a:close/>
                  <a:moveTo>
                    <a:pt x="363" y="555"/>
                  </a:moveTo>
                  <a:cubicBezTo>
                    <a:pt x="352" y="559"/>
                    <a:pt x="339" y="553"/>
                    <a:pt x="335" y="542"/>
                  </a:cubicBezTo>
                  <a:cubicBezTo>
                    <a:pt x="331" y="530"/>
                    <a:pt x="337" y="518"/>
                    <a:pt x="348" y="514"/>
                  </a:cubicBezTo>
                  <a:cubicBezTo>
                    <a:pt x="360" y="510"/>
                    <a:pt x="372" y="516"/>
                    <a:pt x="376" y="527"/>
                  </a:cubicBezTo>
                  <a:cubicBezTo>
                    <a:pt x="380" y="538"/>
                    <a:pt x="374" y="551"/>
                    <a:pt x="363" y="555"/>
                  </a:cubicBezTo>
                  <a:close/>
                  <a:moveTo>
                    <a:pt x="275" y="477"/>
                  </a:moveTo>
                  <a:cubicBezTo>
                    <a:pt x="254" y="485"/>
                    <a:pt x="231" y="474"/>
                    <a:pt x="223" y="453"/>
                  </a:cubicBezTo>
                  <a:cubicBezTo>
                    <a:pt x="215" y="432"/>
                    <a:pt x="226" y="409"/>
                    <a:pt x="247" y="401"/>
                  </a:cubicBezTo>
                  <a:cubicBezTo>
                    <a:pt x="269" y="394"/>
                    <a:pt x="292" y="405"/>
                    <a:pt x="299" y="426"/>
                  </a:cubicBezTo>
                  <a:cubicBezTo>
                    <a:pt x="307" y="447"/>
                    <a:pt x="296" y="470"/>
                    <a:pt x="275" y="477"/>
                  </a:cubicBezTo>
                  <a:close/>
                  <a:moveTo>
                    <a:pt x="540" y="189"/>
                  </a:moveTo>
                  <a:cubicBezTo>
                    <a:pt x="551" y="185"/>
                    <a:pt x="564" y="191"/>
                    <a:pt x="568" y="203"/>
                  </a:cubicBezTo>
                  <a:cubicBezTo>
                    <a:pt x="572" y="214"/>
                    <a:pt x="566" y="226"/>
                    <a:pt x="555" y="230"/>
                  </a:cubicBezTo>
                  <a:cubicBezTo>
                    <a:pt x="543" y="234"/>
                    <a:pt x="531" y="229"/>
                    <a:pt x="527" y="217"/>
                  </a:cubicBezTo>
                  <a:cubicBezTo>
                    <a:pt x="523" y="206"/>
                    <a:pt x="529" y="193"/>
                    <a:pt x="540" y="189"/>
                  </a:cubicBezTo>
                  <a:close/>
                  <a:moveTo>
                    <a:pt x="477" y="211"/>
                  </a:moveTo>
                  <a:cubicBezTo>
                    <a:pt x="484" y="232"/>
                    <a:pt x="473" y="256"/>
                    <a:pt x="452" y="263"/>
                  </a:cubicBezTo>
                  <a:cubicBezTo>
                    <a:pt x="431" y="271"/>
                    <a:pt x="408" y="260"/>
                    <a:pt x="400" y="239"/>
                  </a:cubicBezTo>
                  <a:cubicBezTo>
                    <a:pt x="393" y="218"/>
                    <a:pt x="404" y="194"/>
                    <a:pt x="425" y="187"/>
                  </a:cubicBezTo>
                  <a:cubicBezTo>
                    <a:pt x="446" y="179"/>
                    <a:pt x="469" y="190"/>
                    <a:pt x="477" y="211"/>
                  </a:cubicBezTo>
                  <a:close/>
                  <a:moveTo>
                    <a:pt x="130" y="193"/>
                  </a:moveTo>
                  <a:cubicBezTo>
                    <a:pt x="123" y="172"/>
                    <a:pt x="134" y="149"/>
                    <a:pt x="155" y="141"/>
                  </a:cubicBezTo>
                  <a:cubicBezTo>
                    <a:pt x="176" y="134"/>
                    <a:pt x="199" y="145"/>
                    <a:pt x="206" y="166"/>
                  </a:cubicBezTo>
                  <a:cubicBezTo>
                    <a:pt x="214" y="187"/>
                    <a:pt x="203" y="210"/>
                    <a:pt x="182" y="218"/>
                  </a:cubicBezTo>
                  <a:cubicBezTo>
                    <a:pt x="161" y="225"/>
                    <a:pt x="138" y="214"/>
                    <a:pt x="130" y="193"/>
                  </a:cubicBezTo>
                  <a:close/>
                  <a:moveTo>
                    <a:pt x="221" y="297"/>
                  </a:moveTo>
                  <a:cubicBezTo>
                    <a:pt x="190" y="307"/>
                    <a:pt x="190" y="307"/>
                    <a:pt x="190" y="307"/>
                  </a:cubicBezTo>
                  <a:cubicBezTo>
                    <a:pt x="184" y="295"/>
                    <a:pt x="172" y="288"/>
                    <a:pt x="160" y="286"/>
                  </a:cubicBezTo>
                  <a:cubicBezTo>
                    <a:pt x="158" y="231"/>
                    <a:pt x="158" y="231"/>
                    <a:pt x="158" y="231"/>
                  </a:cubicBezTo>
                  <a:cubicBezTo>
                    <a:pt x="167" y="233"/>
                    <a:pt x="177" y="232"/>
                    <a:pt x="186" y="229"/>
                  </a:cubicBezTo>
                  <a:cubicBezTo>
                    <a:pt x="209" y="221"/>
                    <a:pt x="223" y="198"/>
                    <a:pt x="221" y="175"/>
                  </a:cubicBezTo>
                  <a:cubicBezTo>
                    <a:pt x="288" y="158"/>
                    <a:pt x="288" y="158"/>
                    <a:pt x="288" y="158"/>
                  </a:cubicBezTo>
                  <a:cubicBezTo>
                    <a:pt x="288" y="160"/>
                    <a:pt x="288" y="162"/>
                    <a:pt x="289" y="164"/>
                  </a:cubicBezTo>
                  <a:cubicBezTo>
                    <a:pt x="293" y="175"/>
                    <a:pt x="300" y="182"/>
                    <a:pt x="310" y="187"/>
                  </a:cubicBezTo>
                  <a:cubicBezTo>
                    <a:pt x="301" y="216"/>
                    <a:pt x="301" y="216"/>
                    <a:pt x="301" y="216"/>
                  </a:cubicBezTo>
                  <a:cubicBezTo>
                    <a:pt x="288" y="213"/>
                    <a:pt x="275" y="213"/>
                    <a:pt x="262" y="218"/>
                  </a:cubicBezTo>
                  <a:cubicBezTo>
                    <a:pt x="230" y="230"/>
                    <a:pt x="212" y="264"/>
                    <a:pt x="221" y="297"/>
                  </a:cubicBezTo>
                  <a:close/>
                  <a:moveTo>
                    <a:pt x="260" y="59"/>
                  </a:moveTo>
                  <a:cubicBezTo>
                    <a:pt x="260" y="62"/>
                    <a:pt x="260" y="66"/>
                    <a:pt x="261" y="69"/>
                  </a:cubicBezTo>
                  <a:cubicBezTo>
                    <a:pt x="266" y="82"/>
                    <a:pt x="281" y="89"/>
                    <a:pt x="295" y="85"/>
                  </a:cubicBezTo>
                  <a:cubicBezTo>
                    <a:pt x="296" y="84"/>
                    <a:pt x="296" y="84"/>
                    <a:pt x="297" y="84"/>
                  </a:cubicBezTo>
                  <a:cubicBezTo>
                    <a:pt x="308" y="115"/>
                    <a:pt x="308" y="115"/>
                    <a:pt x="308" y="115"/>
                  </a:cubicBezTo>
                  <a:cubicBezTo>
                    <a:pt x="294" y="122"/>
                    <a:pt x="286" y="137"/>
                    <a:pt x="287" y="152"/>
                  </a:cubicBezTo>
                  <a:cubicBezTo>
                    <a:pt x="220" y="169"/>
                    <a:pt x="220" y="169"/>
                    <a:pt x="220" y="169"/>
                  </a:cubicBezTo>
                  <a:cubicBezTo>
                    <a:pt x="219" y="166"/>
                    <a:pt x="219" y="164"/>
                    <a:pt x="218" y="162"/>
                  </a:cubicBezTo>
                  <a:cubicBezTo>
                    <a:pt x="210" y="139"/>
                    <a:pt x="188" y="126"/>
                    <a:pt x="166" y="127"/>
                  </a:cubicBezTo>
                  <a:cubicBezTo>
                    <a:pt x="167" y="74"/>
                    <a:pt x="167" y="74"/>
                    <a:pt x="167" y="74"/>
                  </a:cubicBezTo>
                  <a:cubicBezTo>
                    <a:pt x="169" y="73"/>
                    <a:pt x="171" y="73"/>
                    <a:pt x="173" y="72"/>
                  </a:cubicBezTo>
                  <a:cubicBezTo>
                    <a:pt x="182" y="69"/>
                    <a:pt x="187" y="62"/>
                    <a:pt x="189" y="54"/>
                  </a:cubicBezTo>
                  <a:lnTo>
                    <a:pt x="260" y="59"/>
                  </a:lnTo>
                  <a:close/>
                </a:path>
              </a:pathLst>
            </a:custGeom>
            <a:solidFill>
              <a:schemeClr val="bg1">
                <a:alpha val="29803"/>
              </a:schemeClr>
            </a:solidFill>
            <a:ln w="9525">
              <a:noFill/>
            </a:ln>
          </p:spPr>
          <p:txBody>
            <a:bodyPr/>
            <a:p>
              <a:endParaRPr lang="zh-CN" altLang="en-US"/>
            </a:p>
          </p:txBody>
        </p:sp>
        <p:sp>
          <p:nvSpPr>
            <p:cNvPr id="17411" name="文本框 23"/>
            <p:cNvSpPr txBox="1"/>
            <p:nvPr/>
          </p:nvSpPr>
          <p:spPr>
            <a:xfrm>
              <a:off x="847725" y="944562"/>
              <a:ext cx="774700" cy="769441"/>
            </a:xfrm>
            <a:prstGeom prst="rect">
              <a:avLst/>
            </a:prstGeom>
            <a:noFill/>
            <a:ln w="9525">
              <a:noFill/>
            </a:ln>
          </p:spPr>
          <p:txBody>
            <a:bodyPr anchor="ctr"/>
            <a:p>
              <a:pPr algn="ctr"/>
              <a:r>
                <a:rPr lang="en-US" altLang="zh-CN" sz="3000" dirty="0">
                  <a:solidFill>
                    <a:srgbClr val="FFFFFF"/>
                  </a:solidFill>
                  <a:latin typeface="Adobe Gothic Std B" pitchFamily="34" charset="-128"/>
                  <a:ea typeface="宋体" panose="02010600030101010101" pitchFamily="2" charset="-122"/>
                </a:rPr>
                <a:t>1</a:t>
              </a:r>
              <a:endParaRPr lang="en-US" altLang="zh-CN" sz="3000" dirty="0">
                <a:solidFill>
                  <a:srgbClr val="FFFFFF"/>
                </a:solidFill>
                <a:latin typeface="Adobe Gothic Std B" pitchFamily="34" charset="-128"/>
                <a:ea typeface="宋体" panose="02010600030101010101" pitchFamily="2" charset="-122"/>
              </a:endParaRPr>
            </a:p>
          </p:txBody>
        </p:sp>
        <p:sp>
          <p:nvSpPr>
            <p:cNvPr id="17412" name="文本框 24"/>
            <p:cNvSpPr txBox="1"/>
            <p:nvPr/>
          </p:nvSpPr>
          <p:spPr>
            <a:xfrm>
              <a:off x="2854325" y="1312565"/>
              <a:ext cx="774700" cy="769441"/>
            </a:xfrm>
            <a:prstGeom prst="rect">
              <a:avLst/>
            </a:prstGeom>
            <a:noFill/>
            <a:ln w="9525">
              <a:noFill/>
            </a:ln>
          </p:spPr>
          <p:txBody>
            <a:bodyPr anchor="ctr"/>
            <a:p>
              <a:pPr algn="ctr"/>
              <a:r>
                <a:rPr lang="en-US" altLang="zh-CN" sz="3000" dirty="0">
                  <a:solidFill>
                    <a:srgbClr val="FFFFFF"/>
                  </a:solidFill>
                  <a:latin typeface="Adobe Gothic Std B" pitchFamily="34" charset="-128"/>
                  <a:ea typeface="宋体" panose="02010600030101010101" pitchFamily="2" charset="-122"/>
                </a:rPr>
                <a:t>2</a:t>
              </a:r>
              <a:endParaRPr lang="en-US" altLang="zh-CN" sz="3000" dirty="0">
                <a:solidFill>
                  <a:srgbClr val="FFFFFF"/>
                </a:solidFill>
                <a:latin typeface="Adobe Gothic Std B" pitchFamily="34" charset="-128"/>
                <a:ea typeface="宋体" panose="02010600030101010101" pitchFamily="2" charset="-122"/>
              </a:endParaRPr>
            </a:p>
          </p:txBody>
        </p:sp>
        <p:sp>
          <p:nvSpPr>
            <p:cNvPr id="17413" name="文本框 25"/>
            <p:cNvSpPr txBox="1"/>
            <p:nvPr/>
          </p:nvSpPr>
          <p:spPr>
            <a:xfrm>
              <a:off x="1533525" y="2874665"/>
              <a:ext cx="774700" cy="769441"/>
            </a:xfrm>
            <a:prstGeom prst="rect">
              <a:avLst/>
            </a:prstGeom>
            <a:noFill/>
            <a:ln w="9525">
              <a:noFill/>
            </a:ln>
          </p:spPr>
          <p:txBody>
            <a:bodyPr anchor="ctr"/>
            <a:p>
              <a:pPr algn="ctr"/>
              <a:r>
                <a:rPr lang="en-US" altLang="zh-CN" sz="3000" dirty="0">
                  <a:solidFill>
                    <a:srgbClr val="FFFFFF"/>
                  </a:solidFill>
                  <a:latin typeface="Adobe Gothic Std B" pitchFamily="34" charset="-128"/>
                  <a:ea typeface="宋体" panose="02010600030101010101" pitchFamily="2" charset="-122"/>
                </a:rPr>
                <a:t>3</a:t>
              </a:r>
              <a:endParaRPr lang="en-US" altLang="zh-CN" sz="3000" dirty="0">
                <a:solidFill>
                  <a:srgbClr val="FFFFFF"/>
                </a:solidFill>
                <a:latin typeface="Adobe Gothic Std B" pitchFamily="34" charset="-128"/>
                <a:ea typeface="宋体" panose="02010600030101010101" pitchFamily="2" charset="-122"/>
              </a:endParaRPr>
            </a:p>
          </p:txBody>
        </p:sp>
      </p:grpSp>
      <p:grpSp>
        <p:nvGrpSpPr>
          <p:cNvPr id="17414" name="Group 15"/>
          <p:cNvGrpSpPr/>
          <p:nvPr/>
        </p:nvGrpSpPr>
        <p:grpSpPr>
          <a:xfrm>
            <a:off x="5270500" y="1354138"/>
            <a:ext cx="2887663" cy="910105"/>
            <a:chOff x="0" y="0"/>
            <a:chExt cx="3850501" cy="1213261"/>
          </a:xfrm>
        </p:grpSpPr>
        <p:sp>
          <p:nvSpPr>
            <p:cNvPr id="17415" name="文本框 27"/>
            <p:cNvSpPr txBox="1"/>
            <p:nvPr/>
          </p:nvSpPr>
          <p:spPr>
            <a:xfrm>
              <a:off x="0" y="0"/>
              <a:ext cx="2674843" cy="347073"/>
            </a:xfrm>
            <a:prstGeom prst="rect">
              <a:avLst/>
            </a:prstGeom>
            <a:noFill/>
            <a:ln w="9525">
              <a:noFill/>
            </a:ln>
          </p:spPr>
          <p:txBody>
            <a:bodyPr anchor="t">
              <a:spAutoFit/>
            </a:bodyPr>
            <a:p>
              <a:r>
                <a:rPr lang="zh-CN" altLang="en-US" sz="1100" b="1" dirty="0">
                  <a:solidFill>
                    <a:schemeClr val="bg1"/>
                  </a:solidFill>
                  <a:latin typeface="微软雅黑" panose="020B0503020204020204" pitchFamily="34" charset="-122"/>
                  <a:ea typeface="微软雅黑" panose="020B0503020204020204" pitchFamily="34" charset="-122"/>
                </a:rPr>
                <a:t>时间是连续数据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7416" name="文本框 14"/>
            <p:cNvSpPr txBox="1"/>
            <p:nvPr/>
          </p:nvSpPr>
          <p:spPr>
            <a:xfrm>
              <a:off x="0" y="353198"/>
              <a:ext cx="3850501" cy="860063"/>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时间是一个关键数据</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但是连续的时间数据很难直接使用</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需要从其他数据中找到一个标准将其离散化</a:t>
              </a:r>
              <a:endParaRPr lang="zh-CN" altLang="en-US" sz="1200" dirty="0">
                <a:solidFill>
                  <a:schemeClr val="bg1"/>
                </a:solidFill>
                <a:latin typeface="微软雅黑 Light" panose="020B0502040204020203" charset="-122"/>
                <a:ea typeface="微软雅黑 Light" panose="020B0502040204020203" charset="-122"/>
              </a:endParaRPr>
            </a:p>
          </p:txBody>
        </p:sp>
      </p:grpSp>
      <p:grpSp>
        <p:nvGrpSpPr>
          <p:cNvPr id="17417" name="Group 18"/>
          <p:cNvGrpSpPr/>
          <p:nvPr/>
        </p:nvGrpSpPr>
        <p:grpSpPr>
          <a:xfrm>
            <a:off x="5270500" y="2425700"/>
            <a:ext cx="2887663" cy="725320"/>
            <a:chOff x="0" y="0"/>
            <a:chExt cx="3850501" cy="966924"/>
          </a:xfrm>
        </p:grpSpPr>
        <p:sp>
          <p:nvSpPr>
            <p:cNvPr id="17418" name="文本框 30"/>
            <p:cNvSpPr txBox="1"/>
            <p:nvPr/>
          </p:nvSpPr>
          <p:spPr>
            <a:xfrm>
              <a:off x="0" y="0"/>
              <a:ext cx="2674843" cy="347073"/>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数据不平衡</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7419" name="文本框 14"/>
            <p:cNvSpPr txBox="1"/>
            <p:nvPr/>
          </p:nvSpPr>
          <p:spPr>
            <a:xfrm>
              <a:off x="0" y="353198"/>
              <a:ext cx="3850501" cy="613726"/>
            </a:xfrm>
            <a:prstGeom prst="rect">
              <a:avLst/>
            </a:prstGeom>
            <a:noFill/>
            <a:ln w="9525">
              <a:noFill/>
            </a:ln>
          </p:spPr>
          <p:txBody>
            <a:bodyPr anchor="t">
              <a:spAutoFit/>
            </a:bodyPr>
            <a:p>
              <a:r>
                <a:rPr lang="zh-CN" altLang="en-US" sz="1200" dirty="0">
                  <a:solidFill>
                    <a:schemeClr val="bg1"/>
                  </a:solidFill>
                  <a:latin typeface="微软雅黑 Light" panose="020B0502040204020203" charset="-122"/>
                  <a:ea typeface="微软雅黑 Light" panose="020B0502040204020203" charset="-122"/>
                </a:rPr>
                <a:t>优 良 轻度污染 中度污染 重度污染空气质量不平衡</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数量上有较大差异</a:t>
              </a:r>
              <a:endParaRPr lang="zh-CN" altLang="en-US" sz="1200" dirty="0">
                <a:solidFill>
                  <a:schemeClr val="bg1"/>
                </a:solidFill>
                <a:latin typeface="微软雅黑 Light" panose="020B0502040204020203" charset="-122"/>
                <a:ea typeface="微软雅黑 Light" panose="020B0502040204020203" charset="-122"/>
              </a:endParaRPr>
            </a:p>
          </p:txBody>
        </p:sp>
      </p:grpSp>
      <p:grpSp>
        <p:nvGrpSpPr>
          <p:cNvPr id="17420" name="Group 21"/>
          <p:cNvGrpSpPr/>
          <p:nvPr/>
        </p:nvGrpSpPr>
        <p:grpSpPr>
          <a:xfrm>
            <a:off x="5270500" y="3497263"/>
            <a:ext cx="2887663" cy="910105"/>
            <a:chOff x="0" y="0"/>
            <a:chExt cx="3850501" cy="1213261"/>
          </a:xfrm>
        </p:grpSpPr>
        <p:sp>
          <p:nvSpPr>
            <p:cNvPr id="17421" name="文本框 33"/>
            <p:cNvSpPr txBox="1"/>
            <p:nvPr/>
          </p:nvSpPr>
          <p:spPr>
            <a:xfrm>
              <a:off x="0" y="0"/>
              <a:ext cx="2674843" cy="347073"/>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区域划分标准不统一</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7422" name="文本框 14"/>
            <p:cNvSpPr txBox="1"/>
            <p:nvPr/>
          </p:nvSpPr>
          <p:spPr>
            <a:xfrm>
              <a:off x="0" y="353198"/>
              <a:ext cx="3850501" cy="860063"/>
            </a:xfrm>
            <a:prstGeom prst="rect">
              <a:avLst/>
            </a:prstGeom>
            <a:noFill/>
            <a:ln w="9525">
              <a:noFill/>
            </a:ln>
          </p:spPr>
          <p:txBody>
            <a:bodyPr anchor="t">
              <a:spAutoFit/>
            </a:bodyPr>
            <a:p>
              <a:r>
                <a:rPr lang="zh-CN" altLang="en-US" sz="1200" dirty="0">
                  <a:solidFill>
                    <a:schemeClr val="bg1"/>
                  </a:solidFill>
                  <a:latin typeface="微软雅黑 Light" panose="020B0502040204020203" charset="-122"/>
                  <a:ea typeface="微软雅黑 Light" panose="020B0502040204020203" charset="-122"/>
                </a:rPr>
                <a:t>若统一建模的话这种不统一带来的差异可能会在后面的模型中被放大</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变为一种误差</a:t>
              </a:r>
              <a:endParaRPr lang="zh-CN" altLang="en-US" sz="1200" dirty="0">
                <a:solidFill>
                  <a:schemeClr val="bg1"/>
                </a:solidFill>
                <a:latin typeface="微软雅黑 Light" panose="020B0502040204020203" charset="-122"/>
                <a:ea typeface="微软雅黑 Light" panose="020B0502040204020203" charset="-122"/>
              </a:endParaRPr>
            </a:p>
          </p:txBody>
        </p:sp>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1" name="Group 10"/>
          <p:cNvGrpSpPr/>
          <p:nvPr/>
        </p:nvGrpSpPr>
        <p:grpSpPr>
          <a:xfrm>
            <a:off x="2252663" y="1042988"/>
            <a:ext cx="4446587" cy="3322637"/>
            <a:chOff x="0" y="0"/>
            <a:chExt cx="7058439" cy="5273281"/>
          </a:xfrm>
        </p:grpSpPr>
        <p:sp>
          <p:nvSpPr>
            <p:cNvPr id="15362" name="Freeform 4"/>
            <p:cNvSpPr/>
            <p:nvPr/>
          </p:nvSpPr>
          <p:spPr>
            <a:xfrm>
              <a:off x="1224511" y="0"/>
              <a:ext cx="2703786" cy="266710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269" h="1250">
                  <a:moveTo>
                    <a:pt x="247" y="191"/>
                  </a:moveTo>
                  <a:lnTo>
                    <a:pt x="329" y="127"/>
                  </a:lnTo>
                  <a:lnTo>
                    <a:pt x="318" y="81"/>
                  </a:lnTo>
                  <a:lnTo>
                    <a:pt x="431" y="30"/>
                  </a:lnTo>
                  <a:lnTo>
                    <a:pt x="460" y="73"/>
                  </a:lnTo>
                  <a:lnTo>
                    <a:pt x="562" y="49"/>
                  </a:lnTo>
                  <a:lnTo>
                    <a:pt x="573" y="1"/>
                  </a:lnTo>
                  <a:lnTo>
                    <a:pt x="692" y="0"/>
                  </a:lnTo>
                  <a:lnTo>
                    <a:pt x="701" y="49"/>
                  </a:lnTo>
                  <a:lnTo>
                    <a:pt x="801" y="69"/>
                  </a:lnTo>
                  <a:lnTo>
                    <a:pt x="833" y="30"/>
                  </a:lnTo>
                  <a:lnTo>
                    <a:pt x="945" y="79"/>
                  </a:lnTo>
                  <a:lnTo>
                    <a:pt x="932" y="126"/>
                  </a:lnTo>
                  <a:lnTo>
                    <a:pt x="1016" y="185"/>
                  </a:lnTo>
                  <a:lnTo>
                    <a:pt x="1059" y="162"/>
                  </a:lnTo>
                  <a:lnTo>
                    <a:pt x="1141" y="252"/>
                  </a:lnTo>
                  <a:lnTo>
                    <a:pt x="1111" y="288"/>
                  </a:lnTo>
                  <a:lnTo>
                    <a:pt x="1163" y="379"/>
                  </a:lnTo>
                  <a:lnTo>
                    <a:pt x="1214" y="372"/>
                  </a:lnTo>
                  <a:lnTo>
                    <a:pt x="1253" y="488"/>
                  </a:lnTo>
                  <a:lnTo>
                    <a:pt x="1206" y="512"/>
                  </a:lnTo>
                  <a:lnTo>
                    <a:pt x="1220" y="612"/>
                  </a:lnTo>
                  <a:lnTo>
                    <a:pt x="1268" y="631"/>
                  </a:lnTo>
                  <a:lnTo>
                    <a:pt x="1257" y="748"/>
                  </a:lnTo>
                  <a:lnTo>
                    <a:pt x="1206" y="751"/>
                  </a:lnTo>
                  <a:lnTo>
                    <a:pt x="1173" y="852"/>
                  </a:lnTo>
                  <a:lnTo>
                    <a:pt x="1211" y="885"/>
                  </a:lnTo>
                  <a:lnTo>
                    <a:pt x="1150" y="990"/>
                  </a:lnTo>
                  <a:lnTo>
                    <a:pt x="1103" y="970"/>
                  </a:lnTo>
                  <a:lnTo>
                    <a:pt x="1035" y="1048"/>
                  </a:lnTo>
                  <a:lnTo>
                    <a:pt x="1054" y="1097"/>
                  </a:lnTo>
                  <a:lnTo>
                    <a:pt x="955" y="1167"/>
                  </a:lnTo>
                  <a:lnTo>
                    <a:pt x="920" y="1130"/>
                  </a:lnTo>
                  <a:lnTo>
                    <a:pt x="826" y="1174"/>
                  </a:lnTo>
                  <a:lnTo>
                    <a:pt x="826" y="1224"/>
                  </a:lnTo>
                  <a:lnTo>
                    <a:pt x="705" y="1249"/>
                  </a:lnTo>
                  <a:lnTo>
                    <a:pt x="687" y="1201"/>
                  </a:lnTo>
                  <a:lnTo>
                    <a:pt x="585" y="1203"/>
                  </a:lnTo>
                  <a:lnTo>
                    <a:pt x="564" y="1249"/>
                  </a:lnTo>
                  <a:lnTo>
                    <a:pt x="445" y="1224"/>
                  </a:lnTo>
                  <a:lnTo>
                    <a:pt x="446" y="1174"/>
                  </a:lnTo>
                  <a:lnTo>
                    <a:pt x="351" y="1135"/>
                  </a:lnTo>
                  <a:lnTo>
                    <a:pt x="314" y="1167"/>
                  </a:lnTo>
                  <a:lnTo>
                    <a:pt x="212" y="1097"/>
                  </a:lnTo>
                  <a:lnTo>
                    <a:pt x="237" y="1051"/>
                  </a:lnTo>
                  <a:lnTo>
                    <a:pt x="167" y="978"/>
                  </a:lnTo>
                  <a:lnTo>
                    <a:pt x="117" y="990"/>
                  </a:lnTo>
                  <a:lnTo>
                    <a:pt x="55" y="885"/>
                  </a:lnTo>
                  <a:lnTo>
                    <a:pt x="95" y="856"/>
                  </a:lnTo>
                  <a:lnTo>
                    <a:pt x="63" y="759"/>
                  </a:lnTo>
                  <a:lnTo>
                    <a:pt x="14" y="751"/>
                  </a:lnTo>
                  <a:lnTo>
                    <a:pt x="0" y="631"/>
                  </a:lnTo>
                  <a:lnTo>
                    <a:pt x="47" y="620"/>
                  </a:lnTo>
                  <a:lnTo>
                    <a:pt x="58" y="517"/>
                  </a:lnTo>
                  <a:lnTo>
                    <a:pt x="14" y="491"/>
                  </a:lnTo>
                  <a:lnTo>
                    <a:pt x="51" y="375"/>
                  </a:lnTo>
                  <a:lnTo>
                    <a:pt x="101" y="383"/>
                  </a:lnTo>
                  <a:lnTo>
                    <a:pt x="151" y="293"/>
                  </a:lnTo>
                  <a:lnTo>
                    <a:pt x="121" y="254"/>
                  </a:lnTo>
                  <a:lnTo>
                    <a:pt x="204" y="162"/>
                  </a:lnTo>
                  <a:lnTo>
                    <a:pt x="247" y="191"/>
                  </a:lnTo>
                </a:path>
              </a:pathLst>
            </a:custGeom>
            <a:solidFill>
              <a:schemeClr val="bg1">
                <a:alpha val="29803"/>
              </a:schemeClr>
            </a:solidFill>
            <a:ln w="9525">
              <a:noFill/>
            </a:ln>
          </p:spPr>
          <p:txBody>
            <a:bodyPr/>
            <a:p>
              <a:endParaRPr lang="zh-CN" altLang="en-US"/>
            </a:p>
          </p:txBody>
        </p:sp>
        <p:sp>
          <p:nvSpPr>
            <p:cNvPr id="15363" name="Freeform 5"/>
            <p:cNvSpPr/>
            <p:nvPr/>
          </p:nvSpPr>
          <p:spPr>
            <a:xfrm>
              <a:off x="1801915" y="537688"/>
              <a:ext cx="1546847" cy="158959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391" h="401">
                  <a:moveTo>
                    <a:pt x="193" y="400"/>
                  </a:moveTo>
                  <a:lnTo>
                    <a:pt x="193" y="400"/>
                  </a:lnTo>
                  <a:lnTo>
                    <a:pt x="231" y="393"/>
                  </a:lnTo>
                  <a:lnTo>
                    <a:pt x="271" y="383"/>
                  </a:lnTo>
                  <a:lnTo>
                    <a:pt x="304" y="365"/>
                  </a:lnTo>
                  <a:lnTo>
                    <a:pt x="332" y="341"/>
                  </a:lnTo>
                  <a:lnTo>
                    <a:pt x="356" y="313"/>
                  </a:lnTo>
                  <a:lnTo>
                    <a:pt x="374" y="277"/>
                  </a:lnTo>
                  <a:lnTo>
                    <a:pt x="385" y="240"/>
                  </a:lnTo>
                  <a:lnTo>
                    <a:pt x="390" y="200"/>
                  </a:lnTo>
                  <a:lnTo>
                    <a:pt x="385" y="160"/>
                  </a:lnTo>
                  <a:lnTo>
                    <a:pt x="374" y="120"/>
                  </a:lnTo>
                  <a:lnTo>
                    <a:pt x="356" y="87"/>
                  </a:lnTo>
                  <a:lnTo>
                    <a:pt x="332" y="58"/>
                  </a:lnTo>
                  <a:lnTo>
                    <a:pt x="304" y="33"/>
                  </a:lnTo>
                  <a:lnTo>
                    <a:pt x="271" y="15"/>
                  </a:lnTo>
                  <a:lnTo>
                    <a:pt x="231" y="4"/>
                  </a:lnTo>
                  <a:lnTo>
                    <a:pt x="193" y="0"/>
                  </a:lnTo>
                  <a:lnTo>
                    <a:pt x="153" y="4"/>
                  </a:lnTo>
                  <a:lnTo>
                    <a:pt x="117" y="15"/>
                  </a:lnTo>
                  <a:lnTo>
                    <a:pt x="85" y="33"/>
                  </a:lnTo>
                  <a:lnTo>
                    <a:pt x="57" y="58"/>
                  </a:lnTo>
                  <a:lnTo>
                    <a:pt x="34" y="87"/>
                  </a:lnTo>
                  <a:lnTo>
                    <a:pt x="17" y="120"/>
                  </a:lnTo>
                  <a:lnTo>
                    <a:pt x="3" y="160"/>
                  </a:lnTo>
                  <a:lnTo>
                    <a:pt x="0" y="200"/>
                  </a:lnTo>
                  <a:lnTo>
                    <a:pt x="3" y="240"/>
                  </a:lnTo>
                  <a:lnTo>
                    <a:pt x="17" y="277"/>
                  </a:lnTo>
                  <a:lnTo>
                    <a:pt x="34" y="313"/>
                  </a:lnTo>
                  <a:lnTo>
                    <a:pt x="57" y="341"/>
                  </a:lnTo>
                  <a:lnTo>
                    <a:pt x="85" y="365"/>
                  </a:lnTo>
                  <a:lnTo>
                    <a:pt x="117" y="383"/>
                  </a:lnTo>
                  <a:lnTo>
                    <a:pt x="153" y="393"/>
                  </a:lnTo>
                  <a:lnTo>
                    <a:pt x="193" y="400"/>
                  </a:lnTo>
                </a:path>
              </a:pathLst>
            </a:custGeom>
            <a:noFill/>
            <a:ln w="28575" cap="flat" cmpd="sng">
              <a:solidFill>
                <a:schemeClr val="bg1"/>
              </a:solidFill>
              <a:prstDash val="solid"/>
              <a:round/>
              <a:headEnd type="none" w="med" len="med"/>
              <a:tailEnd type="none" w="med" len="med"/>
            </a:ln>
          </p:spPr>
          <p:txBody>
            <a:bodyPr/>
            <a:p>
              <a:endParaRPr lang="zh-CN" altLang="en-US"/>
            </a:p>
          </p:txBody>
        </p:sp>
        <p:sp>
          <p:nvSpPr>
            <p:cNvPr id="15364" name="Freeform 4"/>
            <p:cNvSpPr/>
            <p:nvPr/>
          </p:nvSpPr>
          <p:spPr>
            <a:xfrm>
              <a:off x="3579798" y="1476767"/>
              <a:ext cx="2100261" cy="207176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269" h="1250">
                  <a:moveTo>
                    <a:pt x="247" y="191"/>
                  </a:moveTo>
                  <a:lnTo>
                    <a:pt x="329" y="127"/>
                  </a:lnTo>
                  <a:lnTo>
                    <a:pt x="318" y="81"/>
                  </a:lnTo>
                  <a:lnTo>
                    <a:pt x="431" y="30"/>
                  </a:lnTo>
                  <a:lnTo>
                    <a:pt x="460" y="73"/>
                  </a:lnTo>
                  <a:lnTo>
                    <a:pt x="562" y="49"/>
                  </a:lnTo>
                  <a:lnTo>
                    <a:pt x="573" y="1"/>
                  </a:lnTo>
                  <a:lnTo>
                    <a:pt x="692" y="0"/>
                  </a:lnTo>
                  <a:lnTo>
                    <a:pt x="701" y="49"/>
                  </a:lnTo>
                  <a:lnTo>
                    <a:pt x="801" y="69"/>
                  </a:lnTo>
                  <a:lnTo>
                    <a:pt x="833" y="30"/>
                  </a:lnTo>
                  <a:lnTo>
                    <a:pt x="945" y="79"/>
                  </a:lnTo>
                  <a:lnTo>
                    <a:pt x="932" y="126"/>
                  </a:lnTo>
                  <a:lnTo>
                    <a:pt x="1016" y="185"/>
                  </a:lnTo>
                  <a:lnTo>
                    <a:pt x="1059" y="162"/>
                  </a:lnTo>
                  <a:lnTo>
                    <a:pt x="1141" y="252"/>
                  </a:lnTo>
                  <a:lnTo>
                    <a:pt x="1111" y="288"/>
                  </a:lnTo>
                  <a:lnTo>
                    <a:pt x="1163" y="379"/>
                  </a:lnTo>
                  <a:lnTo>
                    <a:pt x="1214" y="372"/>
                  </a:lnTo>
                  <a:lnTo>
                    <a:pt x="1253" y="488"/>
                  </a:lnTo>
                  <a:lnTo>
                    <a:pt x="1206" y="512"/>
                  </a:lnTo>
                  <a:lnTo>
                    <a:pt x="1220" y="612"/>
                  </a:lnTo>
                  <a:lnTo>
                    <a:pt x="1268" y="631"/>
                  </a:lnTo>
                  <a:lnTo>
                    <a:pt x="1257" y="748"/>
                  </a:lnTo>
                  <a:lnTo>
                    <a:pt x="1206" y="751"/>
                  </a:lnTo>
                  <a:lnTo>
                    <a:pt x="1173" y="852"/>
                  </a:lnTo>
                  <a:lnTo>
                    <a:pt x="1211" y="885"/>
                  </a:lnTo>
                  <a:lnTo>
                    <a:pt x="1150" y="990"/>
                  </a:lnTo>
                  <a:lnTo>
                    <a:pt x="1103" y="970"/>
                  </a:lnTo>
                  <a:lnTo>
                    <a:pt x="1035" y="1048"/>
                  </a:lnTo>
                  <a:lnTo>
                    <a:pt x="1054" y="1097"/>
                  </a:lnTo>
                  <a:lnTo>
                    <a:pt x="955" y="1167"/>
                  </a:lnTo>
                  <a:lnTo>
                    <a:pt x="920" y="1130"/>
                  </a:lnTo>
                  <a:lnTo>
                    <a:pt x="826" y="1174"/>
                  </a:lnTo>
                  <a:lnTo>
                    <a:pt x="826" y="1224"/>
                  </a:lnTo>
                  <a:lnTo>
                    <a:pt x="705" y="1249"/>
                  </a:lnTo>
                  <a:lnTo>
                    <a:pt x="687" y="1201"/>
                  </a:lnTo>
                  <a:lnTo>
                    <a:pt x="585" y="1203"/>
                  </a:lnTo>
                  <a:lnTo>
                    <a:pt x="564" y="1249"/>
                  </a:lnTo>
                  <a:lnTo>
                    <a:pt x="445" y="1224"/>
                  </a:lnTo>
                  <a:lnTo>
                    <a:pt x="446" y="1174"/>
                  </a:lnTo>
                  <a:lnTo>
                    <a:pt x="351" y="1135"/>
                  </a:lnTo>
                  <a:lnTo>
                    <a:pt x="314" y="1167"/>
                  </a:lnTo>
                  <a:lnTo>
                    <a:pt x="212" y="1097"/>
                  </a:lnTo>
                  <a:lnTo>
                    <a:pt x="237" y="1051"/>
                  </a:lnTo>
                  <a:lnTo>
                    <a:pt x="167" y="978"/>
                  </a:lnTo>
                  <a:lnTo>
                    <a:pt x="117" y="990"/>
                  </a:lnTo>
                  <a:lnTo>
                    <a:pt x="55" y="885"/>
                  </a:lnTo>
                  <a:lnTo>
                    <a:pt x="95" y="856"/>
                  </a:lnTo>
                  <a:lnTo>
                    <a:pt x="63" y="759"/>
                  </a:lnTo>
                  <a:lnTo>
                    <a:pt x="14" y="751"/>
                  </a:lnTo>
                  <a:lnTo>
                    <a:pt x="0" y="631"/>
                  </a:lnTo>
                  <a:lnTo>
                    <a:pt x="47" y="620"/>
                  </a:lnTo>
                  <a:lnTo>
                    <a:pt x="58" y="517"/>
                  </a:lnTo>
                  <a:lnTo>
                    <a:pt x="14" y="491"/>
                  </a:lnTo>
                  <a:lnTo>
                    <a:pt x="51" y="375"/>
                  </a:lnTo>
                  <a:lnTo>
                    <a:pt x="101" y="383"/>
                  </a:lnTo>
                  <a:lnTo>
                    <a:pt x="151" y="293"/>
                  </a:lnTo>
                  <a:lnTo>
                    <a:pt x="121" y="254"/>
                  </a:lnTo>
                  <a:lnTo>
                    <a:pt x="204" y="162"/>
                  </a:lnTo>
                  <a:lnTo>
                    <a:pt x="247" y="191"/>
                  </a:lnTo>
                </a:path>
              </a:pathLst>
            </a:custGeom>
            <a:solidFill>
              <a:schemeClr val="bg1">
                <a:alpha val="29803"/>
              </a:schemeClr>
            </a:solidFill>
            <a:ln w="9525">
              <a:noFill/>
            </a:ln>
          </p:spPr>
          <p:txBody>
            <a:bodyPr/>
            <a:p>
              <a:endParaRPr lang="zh-CN" altLang="en-US"/>
            </a:p>
          </p:txBody>
        </p:sp>
        <p:sp>
          <p:nvSpPr>
            <p:cNvPr id="15365" name="Freeform 5"/>
            <p:cNvSpPr/>
            <p:nvPr/>
          </p:nvSpPr>
          <p:spPr>
            <a:xfrm>
              <a:off x="4028317" y="1894435"/>
              <a:ext cx="1201568" cy="123477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391" h="401">
                  <a:moveTo>
                    <a:pt x="193" y="400"/>
                  </a:moveTo>
                  <a:lnTo>
                    <a:pt x="193" y="400"/>
                  </a:lnTo>
                  <a:lnTo>
                    <a:pt x="231" y="393"/>
                  </a:lnTo>
                  <a:lnTo>
                    <a:pt x="271" y="383"/>
                  </a:lnTo>
                  <a:lnTo>
                    <a:pt x="304" y="365"/>
                  </a:lnTo>
                  <a:lnTo>
                    <a:pt x="332" y="341"/>
                  </a:lnTo>
                  <a:lnTo>
                    <a:pt x="356" y="313"/>
                  </a:lnTo>
                  <a:lnTo>
                    <a:pt x="374" y="277"/>
                  </a:lnTo>
                  <a:lnTo>
                    <a:pt x="385" y="240"/>
                  </a:lnTo>
                  <a:lnTo>
                    <a:pt x="390" y="200"/>
                  </a:lnTo>
                  <a:lnTo>
                    <a:pt x="385" y="160"/>
                  </a:lnTo>
                  <a:lnTo>
                    <a:pt x="374" y="120"/>
                  </a:lnTo>
                  <a:lnTo>
                    <a:pt x="356" y="87"/>
                  </a:lnTo>
                  <a:lnTo>
                    <a:pt x="332" y="58"/>
                  </a:lnTo>
                  <a:lnTo>
                    <a:pt x="304" y="33"/>
                  </a:lnTo>
                  <a:lnTo>
                    <a:pt x="271" y="15"/>
                  </a:lnTo>
                  <a:lnTo>
                    <a:pt x="231" y="4"/>
                  </a:lnTo>
                  <a:lnTo>
                    <a:pt x="193" y="0"/>
                  </a:lnTo>
                  <a:lnTo>
                    <a:pt x="153" y="4"/>
                  </a:lnTo>
                  <a:lnTo>
                    <a:pt x="117" y="15"/>
                  </a:lnTo>
                  <a:lnTo>
                    <a:pt x="85" y="33"/>
                  </a:lnTo>
                  <a:lnTo>
                    <a:pt x="57" y="58"/>
                  </a:lnTo>
                  <a:lnTo>
                    <a:pt x="34" y="87"/>
                  </a:lnTo>
                  <a:lnTo>
                    <a:pt x="17" y="120"/>
                  </a:lnTo>
                  <a:lnTo>
                    <a:pt x="3" y="160"/>
                  </a:lnTo>
                  <a:lnTo>
                    <a:pt x="0" y="200"/>
                  </a:lnTo>
                  <a:lnTo>
                    <a:pt x="3" y="240"/>
                  </a:lnTo>
                  <a:lnTo>
                    <a:pt x="17" y="277"/>
                  </a:lnTo>
                  <a:lnTo>
                    <a:pt x="34" y="313"/>
                  </a:lnTo>
                  <a:lnTo>
                    <a:pt x="57" y="341"/>
                  </a:lnTo>
                  <a:lnTo>
                    <a:pt x="85" y="365"/>
                  </a:lnTo>
                  <a:lnTo>
                    <a:pt x="117" y="383"/>
                  </a:lnTo>
                  <a:lnTo>
                    <a:pt x="153" y="393"/>
                  </a:lnTo>
                  <a:lnTo>
                    <a:pt x="193" y="400"/>
                  </a:lnTo>
                </a:path>
              </a:pathLst>
            </a:custGeom>
            <a:noFill/>
            <a:ln w="28575" cap="flat" cmpd="sng">
              <a:solidFill>
                <a:schemeClr val="bg1"/>
              </a:solidFill>
              <a:prstDash val="solid"/>
              <a:round/>
              <a:headEnd type="none" w="med" len="med"/>
              <a:tailEnd type="none" w="med" len="med"/>
            </a:ln>
          </p:spPr>
          <p:txBody>
            <a:bodyPr/>
            <a:p>
              <a:endParaRPr lang="zh-CN" altLang="en-US"/>
            </a:p>
          </p:txBody>
        </p:sp>
        <p:sp>
          <p:nvSpPr>
            <p:cNvPr id="15366" name="Freeform 4"/>
            <p:cNvSpPr/>
            <p:nvPr/>
          </p:nvSpPr>
          <p:spPr>
            <a:xfrm>
              <a:off x="2080839" y="2824519"/>
              <a:ext cx="2100261" cy="207176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269" h="1250">
                  <a:moveTo>
                    <a:pt x="247" y="191"/>
                  </a:moveTo>
                  <a:lnTo>
                    <a:pt x="329" y="127"/>
                  </a:lnTo>
                  <a:lnTo>
                    <a:pt x="318" y="81"/>
                  </a:lnTo>
                  <a:lnTo>
                    <a:pt x="431" y="30"/>
                  </a:lnTo>
                  <a:lnTo>
                    <a:pt x="460" y="73"/>
                  </a:lnTo>
                  <a:lnTo>
                    <a:pt x="562" y="49"/>
                  </a:lnTo>
                  <a:lnTo>
                    <a:pt x="573" y="1"/>
                  </a:lnTo>
                  <a:lnTo>
                    <a:pt x="692" y="0"/>
                  </a:lnTo>
                  <a:lnTo>
                    <a:pt x="701" y="49"/>
                  </a:lnTo>
                  <a:lnTo>
                    <a:pt x="801" y="69"/>
                  </a:lnTo>
                  <a:lnTo>
                    <a:pt x="833" y="30"/>
                  </a:lnTo>
                  <a:lnTo>
                    <a:pt x="945" y="79"/>
                  </a:lnTo>
                  <a:lnTo>
                    <a:pt x="932" y="126"/>
                  </a:lnTo>
                  <a:lnTo>
                    <a:pt x="1016" y="185"/>
                  </a:lnTo>
                  <a:lnTo>
                    <a:pt x="1059" y="162"/>
                  </a:lnTo>
                  <a:lnTo>
                    <a:pt x="1141" y="252"/>
                  </a:lnTo>
                  <a:lnTo>
                    <a:pt x="1111" y="288"/>
                  </a:lnTo>
                  <a:lnTo>
                    <a:pt x="1163" y="379"/>
                  </a:lnTo>
                  <a:lnTo>
                    <a:pt x="1214" y="372"/>
                  </a:lnTo>
                  <a:lnTo>
                    <a:pt x="1253" y="488"/>
                  </a:lnTo>
                  <a:lnTo>
                    <a:pt x="1206" y="512"/>
                  </a:lnTo>
                  <a:lnTo>
                    <a:pt x="1220" y="612"/>
                  </a:lnTo>
                  <a:lnTo>
                    <a:pt x="1268" y="631"/>
                  </a:lnTo>
                  <a:lnTo>
                    <a:pt x="1257" y="748"/>
                  </a:lnTo>
                  <a:lnTo>
                    <a:pt x="1206" y="751"/>
                  </a:lnTo>
                  <a:lnTo>
                    <a:pt x="1173" y="852"/>
                  </a:lnTo>
                  <a:lnTo>
                    <a:pt x="1211" y="885"/>
                  </a:lnTo>
                  <a:lnTo>
                    <a:pt x="1150" y="990"/>
                  </a:lnTo>
                  <a:lnTo>
                    <a:pt x="1103" y="970"/>
                  </a:lnTo>
                  <a:lnTo>
                    <a:pt x="1035" y="1048"/>
                  </a:lnTo>
                  <a:lnTo>
                    <a:pt x="1054" y="1097"/>
                  </a:lnTo>
                  <a:lnTo>
                    <a:pt x="955" y="1167"/>
                  </a:lnTo>
                  <a:lnTo>
                    <a:pt x="920" y="1130"/>
                  </a:lnTo>
                  <a:lnTo>
                    <a:pt x="826" y="1174"/>
                  </a:lnTo>
                  <a:lnTo>
                    <a:pt x="826" y="1224"/>
                  </a:lnTo>
                  <a:lnTo>
                    <a:pt x="705" y="1249"/>
                  </a:lnTo>
                  <a:lnTo>
                    <a:pt x="687" y="1201"/>
                  </a:lnTo>
                  <a:lnTo>
                    <a:pt x="585" y="1203"/>
                  </a:lnTo>
                  <a:lnTo>
                    <a:pt x="564" y="1249"/>
                  </a:lnTo>
                  <a:lnTo>
                    <a:pt x="445" y="1224"/>
                  </a:lnTo>
                  <a:lnTo>
                    <a:pt x="446" y="1174"/>
                  </a:lnTo>
                  <a:lnTo>
                    <a:pt x="351" y="1135"/>
                  </a:lnTo>
                  <a:lnTo>
                    <a:pt x="314" y="1167"/>
                  </a:lnTo>
                  <a:lnTo>
                    <a:pt x="212" y="1097"/>
                  </a:lnTo>
                  <a:lnTo>
                    <a:pt x="237" y="1051"/>
                  </a:lnTo>
                  <a:lnTo>
                    <a:pt x="167" y="978"/>
                  </a:lnTo>
                  <a:lnTo>
                    <a:pt x="117" y="990"/>
                  </a:lnTo>
                  <a:lnTo>
                    <a:pt x="55" y="885"/>
                  </a:lnTo>
                  <a:lnTo>
                    <a:pt x="95" y="856"/>
                  </a:lnTo>
                  <a:lnTo>
                    <a:pt x="63" y="759"/>
                  </a:lnTo>
                  <a:lnTo>
                    <a:pt x="14" y="751"/>
                  </a:lnTo>
                  <a:lnTo>
                    <a:pt x="0" y="631"/>
                  </a:lnTo>
                  <a:lnTo>
                    <a:pt x="47" y="620"/>
                  </a:lnTo>
                  <a:lnTo>
                    <a:pt x="58" y="517"/>
                  </a:lnTo>
                  <a:lnTo>
                    <a:pt x="14" y="491"/>
                  </a:lnTo>
                  <a:lnTo>
                    <a:pt x="51" y="375"/>
                  </a:lnTo>
                  <a:lnTo>
                    <a:pt x="101" y="383"/>
                  </a:lnTo>
                  <a:lnTo>
                    <a:pt x="151" y="293"/>
                  </a:lnTo>
                  <a:lnTo>
                    <a:pt x="121" y="254"/>
                  </a:lnTo>
                  <a:lnTo>
                    <a:pt x="204" y="162"/>
                  </a:lnTo>
                  <a:lnTo>
                    <a:pt x="247" y="191"/>
                  </a:lnTo>
                </a:path>
              </a:pathLst>
            </a:custGeom>
            <a:solidFill>
              <a:schemeClr val="bg1">
                <a:alpha val="29803"/>
              </a:schemeClr>
            </a:solidFill>
            <a:ln w="9525">
              <a:noFill/>
            </a:ln>
          </p:spPr>
          <p:txBody>
            <a:bodyPr/>
            <a:p>
              <a:endParaRPr lang="zh-CN" altLang="en-US"/>
            </a:p>
          </p:txBody>
        </p:sp>
        <p:sp>
          <p:nvSpPr>
            <p:cNvPr id="15367" name="Freeform 5"/>
            <p:cNvSpPr/>
            <p:nvPr/>
          </p:nvSpPr>
          <p:spPr>
            <a:xfrm>
              <a:off x="2529358" y="3242187"/>
              <a:ext cx="1201568" cy="123477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391" h="401">
                  <a:moveTo>
                    <a:pt x="193" y="400"/>
                  </a:moveTo>
                  <a:lnTo>
                    <a:pt x="193" y="400"/>
                  </a:lnTo>
                  <a:lnTo>
                    <a:pt x="231" y="393"/>
                  </a:lnTo>
                  <a:lnTo>
                    <a:pt x="271" y="383"/>
                  </a:lnTo>
                  <a:lnTo>
                    <a:pt x="304" y="365"/>
                  </a:lnTo>
                  <a:lnTo>
                    <a:pt x="332" y="341"/>
                  </a:lnTo>
                  <a:lnTo>
                    <a:pt x="356" y="313"/>
                  </a:lnTo>
                  <a:lnTo>
                    <a:pt x="374" y="277"/>
                  </a:lnTo>
                  <a:lnTo>
                    <a:pt x="385" y="240"/>
                  </a:lnTo>
                  <a:lnTo>
                    <a:pt x="390" y="200"/>
                  </a:lnTo>
                  <a:lnTo>
                    <a:pt x="385" y="160"/>
                  </a:lnTo>
                  <a:lnTo>
                    <a:pt x="374" y="120"/>
                  </a:lnTo>
                  <a:lnTo>
                    <a:pt x="356" y="87"/>
                  </a:lnTo>
                  <a:lnTo>
                    <a:pt x="332" y="58"/>
                  </a:lnTo>
                  <a:lnTo>
                    <a:pt x="304" y="33"/>
                  </a:lnTo>
                  <a:lnTo>
                    <a:pt x="271" y="15"/>
                  </a:lnTo>
                  <a:lnTo>
                    <a:pt x="231" y="4"/>
                  </a:lnTo>
                  <a:lnTo>
                    <a:pt x="193" y="0"/>
                  </a:lnTo>
                  <a:lnTo>
                    <a:pt x="153" y="4"/>
                  </a:lnTo>
                  <a:lnTo>
                    <a:pt x="117" y="15"/>
                  </a:lnTo>
                  <a:lnTo>
                    <a:pt x="85" y="33"/>
                  </a:lnTo>
                  <a:lnTo>
                    <a:pt x="57" y="58"/>
                  </a:lnTo>
                  <a:lnTo>
                    <a:pt x="34" y="87"/>
                  </a:lnTo>
                  <a:lnTo>
                    <a:pt x="17" y="120"/>
                  </a:lnTo>
                  <a:lnTo>
                    <a:pt x="3" y="160"/>
                  </a:lnTo>
                  <a:lnTo>
                    <a:pt x="0" y="200"/>
                  </a:lnTo>
                  <a:lnTo>
                    <a:pt x="3" y="240"/>
                  </a:lnTo>
                  <a:lnTo>
                    <a:pt x="17" y="277"/>
                  </a:lnTo>
                  <a:lnTo>
                    <a:pt x="34" y="313"/>
                  </a:lnTo>
                  <a:lnTo>
                    <a:pt x="57" y="341"/>
                  </a:lnTo>
                  <a:lnTo>
                    <a:pt x="85" y="365"/>
                  </a:lnTo>
                  <a:lnTo>
                    <a:pt x="117" y="383"/>
                  </a:lnTo>
                  <a:lnTo>
                    <a:pt x="153" y="393"/>
                  </a:lnTo>
                  <a:lnTo>
                    <a:pt x="193" y="400"/>
                  </a:lnTo>
                </a:path>
              </a:pathLst>
            </a:custGeom>
            <a:noFill/>
            <a:ln w="28575" cap="flat" cmpd="sng">
              <a:solidFill>
                <a:schemeClr val="bg1"/>
              </a:solidFill>
              <a:prstDash val="solid"/>
              <a:round/>
              <a:headEnd type="none" w="med" len="med"/>
              <a:tailEnd type="none" w="med" len="med"/>
            </a:ln>
          </p:spPr>
          <p:txBody>
            <a:bodyPr/>
            <a:p>
              <a:endParaRPr lang="zh-CN" altLang="en-US"/>
            </a:p>
          </p:txBody>
        </p:sp>
        <p:grpSp>
          <p:nvGrpSpPr>
            <p:cNvPr id="15368" name="Group 17"/>
            <p:cNvGrpSpPr/>
            <p:nvPr/>
          </p:nvGrpSpPr>
          <p:grpSpPr>
            <a:xfrm>
              <a:off x="0" y="1177372"/>
              <a:ext cx="1410418" cy="1972020"/>
              <a:chOff x="0" y="0"/>
              <a:chExt cx="1410368" cy="1971944"/>
            </a:xfrm>
          </p:grpSpPr>
          <p:sp>
            <p:nvSpPr>
              <p:cNvPr id="15369" name="直接连接符 20"/>
              <p:cNvSpPr/>
              <p:nvPr/>
            </p:nvSpPr>
            <p:spPr>
              <a:xfrm flipH="1">
                <a:off x="0" y="876300"/>
                <a:ext cx="1410368" cy="1"/>
              </a:xfrm>
              <a:prstGeom prst="line">
                <a:avLst/>
              </a:prstGeom>
              <a:ln w="31750" cap="flat" cmpd="sng">
                <a:solidFill>
                  <a:schemeClr val="bg1"/>
                </a:solidFill>
                <a:prstDash val="solid"/>
                <a:miter/>
                <a:headEnd type="none" w="med" len="med"/>
                <a:tailEnd type="oval" w="med" len="med"/>
              </a:ln>
            </p:spPr>
          </p:sp>
          <p:sp>
            <p:nvSpPr>
              <p:cNvPr id="15370" name="直接连接符 21"/>
              <p:cNvSpPr/>
              <p:nvPr/>
            </p:nvSpPr>
            <p:spPr>
              <a:xfrm>
                <a:off x="0" y="0"/>
                <a:ext cx="1" cy="1971944"/>
              </a:xfrm>
              <a:prstGeom prst="line">
                <a:avLst/>
              </a:prstGeom>
              <a:ln w="31750" cap="flat" cmpd="sng">
                <a:solidFill>
                  <a:schemeClr val="bg1"/>
                </a:solidFill>
                <a:prstDash val="solid"/>
                <a:miter/>
                <a:headEnd type="none" w="med" len="med"/>
                <a:tailEnd type="none" w="med" len="med"/>
              </a:ln>
            </p:spPr>
          </p:sp>
        </p:grpSp>
        <p:grpSp>
          <p:nvGrpSpPr>
            <p:cNvPr id="15371" name="Group 20"/>
            <p:cNvGrpSpPr/>
            <p:nvPr/>
          </p:nvGrpSpPr>
          <p:grpSpPr>
            <a:xfrm flipH="1">
              <a:off x="5648021" y="1217983"/>
              <a:ext cx="1410418" cy="1972020"/>
              <a:chOff x="0" y="0"/>
              <a:chExt cx="1410368" cy="1971944"/>
            </a:xfrm>
          </p:grpSpPr>
          <p:sp>
            <p:nvSpPr>
              <p:cNvPr id="15372" name="直接连接符 18"/>
              <p:cNvSpPr/>
              <p:nvPr/>
            </p:nvSpPr>
            <p:spPr>
              <a:xfrm flipH="1">
                <a:off x="0" y="876300"/>
                <a:ext cx="1410368" cy="1"/>
              </a:xfrm>
              <a:prstGeom prst="line">
                <a:avLst/>
              </a:prstGeom>
              <a:ln w="31750" cap="flat" cmpd="sng">
                <a:solidFill>
                  <a:schemeClr val="bg1"/>
                </a:solidFill>
                <a:prstDash val="solid"/>
                <a:miter/>
                <a:headEnd type="none" w="med" len="med"/>
                <a:tailEnd type="oval" w="med" len="med"/>
              </a:ln>
            </p:spPr>
          </p:sp>
          <p:sp>
            <p:nvSpPr>
              <p:cNvPr id="15373" name="直接连接符 19"/>
              <p:cNvSpPr/>
              <p:nvPr/>
            </p:nvSpPr>
            <p:spPr>
              <a:xfrm>
                <a:off x="0" y="0"/>
                <a:ext cx="1" cy="1971944"/>
              </a:xfrm>
              <a:prstGeom prst="line">
                <a:avLst/>
              </a:prstGeom>
              <a:ln w="31750" cap="flat" cmpd="sng">
                <a:solidFill>
                  <a:schemeClr val="bg1"/>
                </a:solidFill>
                <a:prstDash val="solid"/>
                <a:miter/>
                <a:headEnd type="none" w="med" len="med"/>
                <a:tailEnd type="none" w="med" len="med"/>
              </a:ln>
            </p:spPr>
          </p:sp>
        </p:grpSp>
        <p:grpSp>
          <p:nvGrpSpPr>
            <p:cNvPr id="15374" name="Group 23"/>
            <p:cNvGrpSpPr/>
            <p:nvPr/>
          </p:nvGrpSpPr>
          <p:grpSpPr>
            <a:xfrm flipH="1">
              <a:off x="4021663" y="3694311"/>
              <a:ext cx="1410418" cy="1578970"/>
              <a:chOff x="0" y="0"/>
              <a:chExt cx="1410368" cy="1578909"/>
            </a:xfrm>
          </p:grpSpPr>
          <p:sp>
            <p:nvSpPr>
              <p:cNvPr id="15375" name="直接连接符 16"/>
              <p:cNvSpPr/>
              <p:nvPr/>
            </p:nvSpPr>
            <p:spPr>
              <a:xfrm flipH="1">
                <a:off x="0" y="876300"/>
                <a:ext cx="1410368" cy="1"/>
              </a:xfrm>
              <a:prstGeom prst="line">
                <a:avLst/>
              </a:prstGeom>
              <a:ln w="31750" cap="flat" cmpd="sng">
                <a:solidFill>
                  <a:schemeClr val="bg1"/>
                </a:solidFill>
                <a:prstDash val="solid"/>
                <a:miter/>
                <a:headEnd type="none" w="med" len="med"/>
                <a:tailEnd type="oval" w="med" len="med"/>
              </a:ln>
            </p:spPr>
          </p:sp>
          <p:sp>
            <p:nvSpPr>
              <p:cNvPr id="15376" name="直接连接符 17"/>
              <p:cNvSpPr/>
              <p:nvPr/>
            </p:nvSpPr>
            <p:spPr>
              <a:xfrm flipH="1">
                <a:off x="0" y="0"/>
                <a:ext cx="1" cy="1578909"/>
              </a:xfrm>
              <a:prstGeom prst="line">
                <a:avLst/>
              </a:prstGeom>
              <a:ln w="31750" cap="flat" cmpd="sng">
                <a:solidFill>
                  <a:schemeClr val="bg1"/>
                </a:solidFill>
                <a:prstDash val="solid"/>
                <a:miter/>
                <a:headEnd type="none" w="med" len="med"/>
                <a:tailEnd type="none" w="med" len="med"/>
              </a:ln>
            </p:spPr>
          </p:sp>
        </p:grpSp>
        <p:sp>
          <p:nvSpPr>
            <p:cNvPr id="15377" name="Text Box 14"/>
            <p:cNvSpPr/>
            <p:nvPr/>
          </p:nvSpPr>
          <p:spPr>
            <a:xfrm>
              <a:off x="2276110" y="1016466"/>
              <a:ext cx="514074" cy="584520"/>
            </a:xfrm>
            <a:prstGeom prst="rect">
              <a:avLst/>
            </a:prstGeom>
            <a:noFill/>
            <a:ln w="9525">
              <a:noFill/>
            </a:ln>
          </p:spPr>
          <p:txBody>
            <a:bodyPr wrap="none" anchor="t">
              <a:spAutoFit/>
            </a:bodyPr>
            <a:p>
              <a:pPr algn="ctr"/>
              <a:r>
                <a:rPr lang="en-US" altLang="zh-CN" b="1" dirty="0">
                  <a:solidFill>
                    <a:schemeClr val="bg1"/>
                  </a:solidFill>
                  <a:latin typeface="微软雅黑" panose="020B0503020204020204" pitchFamily="34" charset="-122"/>
                  <a:ea typeface="微软雅黑" panose="020B0503020204020204" pitchFamily="34" charset="-122"/>
                  <a:sym typeface="Batang" pitchFamily="18" charset="-127"/>
                </a:rPr>
                <a:t>1</a:t>
              </a:r>
              <a:endParaRPr lang="en-US" altLang="zh-CN" b="1" dirty="0">
                <a:solidFill>
                  <a:schemeClr val="bg1"/>
                </a:solidFill>
                <a:latin typeface="微软雅黑" panose="020B0503020204020204" pitchFamily="34" charset="-122"/>
                <a:ea typeface="微软雅黑" panose="020B0503020204020204" pitchFamily="34" charset="-122"/>
                <a:sym typeface="Batang" pitchFamily="18" charset="-127"/>
              </a:endParaRPr>
            </a:p>
          </p:txBody>
        </p:sp>
        <p:sp>
          <p:nvSpPr>
            <p:cNvPr id="15378" name="Text Box 14"/>
            <p:cNvSpPr/>
            <p:nvPr/>
          </p:nvSpPr>
          <p:spPr>
            <a:xfrm>
              <a:off x="4372198" y="2220298"/>
              <a:ext cx="514074" cy="584520"/>
            </a:xfrm>
            <a:prstGeom prst="rect">
              <a:avLst/>
            </a:prstGeom>
            <a:noFill/>
            <a:ln w="9525">
              <a:noFill/>
            </a:ln>
          </p:spPr>
          <p:txBody>
            <a:bodyPr wrap="none" anchor="t">
              <a:spAutoFit/>
            </a:bodyPr>
            <a:p>
              <a:pPr algn="ctr"/>
              <a:r>
                <a:rPr lang="en-US" altLang="zh-CN" b="1" dirty="0">
                  <a:solidFill>
                    <a:schemeClr val="bg1"/>
                  </a:solidFill>
                  <a:latin typeface="微软雅黑" panose="020B0503020204020204" pitchFamily="34" charset="-122"/>
                  <a:ea typeface="微软雅黑" panose="020B0503020204020204" pitchFamily="34" charset="-122"/>
                  <a:sym typeface="Batang" pitchFamily="18" charset="-127"/>
                </a:rPr>
                <a:t>2</a:t>
              </a:r>
              <a:endParaRPr lang="en-US" altLang="zh-CN" b="1" dirty="0">
                <a:solidFill>
                  <a:schemeClr val="bg1"/>
                </a:solidFill>
                <a:latin typeface="微软雅黑" panose="020B0503020204020204" pitchFamily="34" charset="-122"/>
                <a:ea typeface="微软雅黑" panose="020B0503020204020204" pitchFamily="34" charset="-122"/>
                <a:sym typeface="Batang" pitchFamily="18" charset="-127"/>
              </a:endParaRPr>
            </a:p>
          </p:txBody>
        </p:sp>
        <p:sp>
          <p:nvSpPr>
            <p:cNvPr id="15379" name="Text Box 14"/>
            <p:cNvSpPr/>
            <p:nvPr/>
          </p:nvSpPr>
          <p:spPr>
            <a:xfrm>
              <a:off x="2873105" y="3628583"/>
              <a:ext cx="514074" cy="584520"/>
            </a:xfrm>
            <a:prstGeom prst="rect">
              <a:avLst/>
            </a:prstGeom>
            <a:noFill/>
            <a:ln w="9525">
              <a:noFill/>
            </a:ln>
          </p:spPr>
          <p:txBody>
            <a:bodyPr wrap="none" anchor="t">
              <a:spAutoFit/>
            </a:bodyPr>
            <a:p>
              <a:pPr algn="ctr"/>
              <a:r>
                <a:rPr lang="en-US" altLang="zh-CN" b="1" dirty="0">
                  <a:solidFill>
                    <a:schemeClr val="bg1"/>
                  </a:solidFill>
                  <a:latin typeface="微软雅黑" panose="020B0503020204020204" pitchFamily="34" charset="-122"/>
                  <a:ea typeface="微软雅黑" panose="020B0503020204020204" pitchFamily="34" charset="-122"/>
                  <a:sym typeface="Batang" pitchFamily="18" charset="-127"/>
                </a:rPr>
                <a:t>3</a:t>
              </a:r>
              <a:endParaRPr lang="en-US" altLang="zh-CN" b="1" dirty="0">
                <a:solidFill>
                  <a:schemeClr val="bg1"/>
                </a:solidFill>
                <a:latin typeface="微软雅黑" panose="020B0503020204020204" pitchFamily="34" charset="-122"/>
                <a:ea typeface="微软雅黑" panose="020B0503020204020204" pitchFamily="34" charset="-122"/>
                <a:sym typeface="Batang" pitchFamily="18" charset="-127"/>
              </a:endParaRPr>
            </a:p>
          </p:txBody>
        </p:sp>
      </p:grpSp>
      <p:grpSp>
        <p:nvGrpSpPr>
          <p:cNvPr id="15380" name="Group 29"/>
          <p:cNvGrpSpPr/>
          <p:nvPr/>
        </p:nvGrpSpPr>
        <p:grpSpPr>
          <a:xfrm>
            <a:off x="312738" y="2036763"/>
            <a:ext cx="1933575" cy="910330"/>
            <a:chOff x="0" y="0"/>
            <a:chExt cx="2674843" cy="1212533"/>
          </a:xfrm>
        </p:grpSpPr>
        <p:sp>
          <p:nvSpPr>
            <p:cNvPr id="15381" name="文本框 33"/>
            <p:cNvSpPr txBox="1"/>
            <p:nvPr/>
          </p:nvSpPr>
          <p:spPr>
            <a:xfrm>
              <a:off x="0" y="0"/>
              <a:ext cx="2674843" cy="346779"/>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时间离散化</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5382" name="文本框 14"/>
            <p:cNvSpPr txBox="1"/>
            <p:nvPr/>
          </p:nvSpPr>
          <p:spPr>
            <a:xfrm>
              <a:off x="0" y="353199"/>
              <a:ext cx="2674843" cy="859334"/>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天气与空气质量都是每三小时监测一次</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依次为标准将车辆数据的时间离散化</a:t>
              </a:r>
              <a:endParaRPr lang="zh-CN" altLang="en-US" sz="1200" dirty="0">
                <a:solidFill>
                  <a:schemeClr val="bg1"/>
                </a:solidFill>
                <a:latin typeface="微软雅黑 Light" panose="020B0502040204020203" charset="-122"/>
                <a:ea typeface="微软雅黑 Light" panose="020B0502040204020203" charset="-122"/>
              </a:endParaRPr>
            </a:p>
          </p:txBody>
        </p:sp>
      </p:grpSp>
      <p:grpSp>
        <p:nvGrpSpPr>
          <p:cNvPr id="15383" name="Group 32"/>
          <p:cNvGrpSpPr/>
          <p:nvPr/>
        </p:nvGrpSpPr>
        <p:grpSpPr>
          <a:xfrm>
            <a:off x="6858000" y="2036763"/>
            <a:ext cx="1933575" cy="1279900"/>
            <a:chOff x="0" y="0"/>
            <a:chExt cx="2674843" cy="1704790"/>
          </a:xfrm>
        </p:grpSpPr>
        <p:sp>
          <p:nvSpPr>
            <p:cNvPr id="15384" name="文本框 33"/>
            <p:cNvSpPr txBox="1"/>
            <p:nvPr/>
          </p:nvSpPr>
          <p:spPr>
            <a:xfrm>
              <a:off x="0" y="0"/>
              <a:ext cx="2674843" cy="346779"/>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重新划分空气质量标准</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5385" name="文本框 14"/>
            <p:cNvSpPr txBox="1"/>
            <p:nvPr/>
          </p:nvSpPr>
          <p:spPr>
            <a:xfrm>
              <a:off x="0" y="353199"/>
              <a:ext cx="2674843" cy="1351591"/>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将优 良视作一种情况</a:t>
              </a:r>
              <a:endParaRPr lang="zh-CN" sz="1200" dirty="0">
                <a:solidFill>
                  <a:schemeClr val="bg1"/>
                </a:solidFill>
                <a:latin typeface="微软雅黑 Light" panose="020B0502040204020203" charset="-122"/>
                <a:ea typeface="微软雅黑 Light" panose="020B0502040204020203" charset="-122"/>
              </a:endParaRPr>
            </a:p>
            <a:p>
              <a:r>
                <a:rPr lang="zh-CN" sz="1200" dirty="0">
                  <a:solidFill>
                    <a:schemeClr val="bg1"/>
                  </a:solidFill>
                  <a:latin typeface="微软雅黑 Light" panose="020B0502040204020203" charset="-122"/>
                  <a:ea typeface="微软雅黑 Light" panose="020B0502040204020203" charset="-122"/>
                </a:rPr>
                <a:t>轻度污染 中度污染 重度污染视作另一种情况</a:t>
              </a:r>
              <a:endParaRPr lang="zh-CN" sz="1200" dirty="0">
                <a:solidFill>
                  <a:schemeClr val="bg1"/>
                </a:solidFill>
                <a:latin typeface="微软雅黑 Light" panose="020B0502040204020203" charset="-122"/>
                <a:ea typeface="微软雅黑 Light" panose="020B0502040204020203" charset="-122"/>
              </a:endParaRPr>
            </a:p>
            <a:p>
              <a:r>
                <a:rPr lang="zh-CN" sz="1200" dirty="0">
                  <a:solidFill>
                    <a:schemeClr val="bg1"/>
                  </a:solidFill>
                  <a:latin typeface="微软雅黑 Light" panose="020B0502040204020203" charset="-122"/>
                  <a:ea typeface="微软雅黑 Light" panose="020B0502040204020203" charset="-122"/>
                </a:rPr>
                <a:t>将多分类问题转化为了二分类问题</a:t>
              </a:r>
              <a:endParaRPr lang="zh-CN" sz="1200" dirty="0">
                <a:solidFill>
                  <a:schemeClr val="bg1"/>
                </a:solidFill>
                <a:latin typeface="微软雅黑 Light" panose="020B0502040204020203" charset="-122"/>
                <a:ea typeface="微软雅黑 Light" panose="020B0502040204020203" charset="-122"/>
              </a:endParaRPr>
            </a:p>
          </p:txBody>
        </p:sp>
      </p:grpSp>
      <p:grpSp>
        <p:nvGrpSpPr>
          <p:cNvPr id="15386" name="Group 35"/>
          <p:cNvGrpSpPr/>
          <p:nvPr/>
        </p:nvGrpSpPr>
        <p:grpSpPr>
          <a:xfrm>
            <a:off x="5808663" y="3386138"/>
            <a:ext cx="1933575" cy="1648452"/>
            <a:chOff x="0" y="0"/>
            <a:chExt cx="2674843" cy="2198870"/>
          </a:xfrm>
        </p:grpSpPr>
        <p:sp>
          <p:nvSpPr>
            <p:cNvPr id="15387" name="文本框 33"/>
            <p:cNvSpPr txBox="1"/>
            <p:nvPr/>
          </p:nvSpPr>
          <p:spPr>
            <a:xfrm>
              <a:off x="0" y="0"/>
              <a:ext cx="2674843" cy="347281"/>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不同区域单独建模</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5388" name="文本框 14"/>
            <p:cNvSpPr txBox="1"/>
            <p:nvPr/>
          </p:nvSpPr>
          <p:spPr>
            <a:xfrm>
              <a:off x="0" y="353199"/>
              <a:ext cx="2674843" cy="1845671"/>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即使取全市平均值也无法消除划分差异间的影响</a:t>
              </a:r>
              <a:endParaRPr lang="zh-CN" sz="1200" dirty="0">
                <a:solidFill>
                  <a:schemeClr val="bg1"/>
                </a:solidFill>
                <a:latin typeface="微软雅黑 Light" panose="020B0502040204020203" charset="-122"/>
                <a:ea typeface="微软雅黑 Light" panose="020B0502040204020203" charset="-122"/>
              </a:endParaRPr>
            </a:p>
            <a:p>
              <a:r>
                <a:rPr lang="zh-CN" sz="1200" dirty="0">
                  <a:solidFill>
                    <a:schemeClr val="bg1"/>
                  </a:solidFill>
                  <a:latin typeface="微软雅黑 Light" panose="020B0502040204020203" charset="-122"/>
                  <a:ea typeface="微软雅黑 Light" panose="020B0502040204020203" charset="-122"/>
                </a:rPr>
                <a:t>所以采用单独建模的方案</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这样也可以看到一个横向对比的效果</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切避免一些没有考虑到的额外因素对结果的影响</a:t>
              </a:r>
              <a:endParaRPr lang="zh-CN" altLang="en-US" sz="1200" dirty="0">
                <a:solidFill>
                  <a:schemeClr val="bg1"/>
                </a:solidFill>
                <a:latin typeface="微软雅黑 Light" panose="020B0502040204020203" charset="-122"/>
                <a:ea typeface="微软雅黑 Light" panose="020B0502040204020203" charset="-122"/>
              </a:endParaRPr>
            </a:p>
          </p:txBody>
        </p: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7" name="Group 2"/>
          <p:cNvGrpSpPr/>
          <p:nvPr/>
        </p:nvGrpSpPr>
        <p:grpSpPr>
          <a:xfrm>
            <a:off x="1476375" y="1814513"/>
            <a:ext cx="6624638" cy="1150937"/>
            <a:chOff x="0" y="0"/>
            <a:chExt cx="6624736" cy="1152128"/>
          </a:xfrm>
        </p:grpSpPr>
        <p:sp>
          <p:nvSpPr>
            <p:cNvPr id="14338" name="Oval 3"/>
            <p:cNvSpPr/>
            <p:nvPr/>
          </p:nvSpPr>
          <p:spPr>
            <a:xfrm>
              <a:off x="5618733" y="74680"/>
              <a:ext cx="1002767" cy="1002767"/>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39" name="Rectangle 4"/>
            <p:cNvSpPr/>
            <p:nvPr/>
          </p:nvSpPr>
          <p:spPr>
            <a:xfrm>
              <a:off x="5765585"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40" name="Oval 5"/>
            <p:cNvSpPr/>
            <p:nvPr/>
          </p:nvSpPr>
          <p:spPr>
            <a:xfrm>
              <a:off x="4816519" y="74680"/>
              <a:ext cx="1002767" cy="1002767"/>
            </a:xfrm>
            <a:prstGeom prst="ellipse">
              <a:avLst/>
            </a:prstGeom>
            <a:noFill/>
            <a:ln w="25400" cap="flat" cmpd="sng">
              <a:solidFill>
                <a:srgbClr val="FFFFFF"/>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41" name="Rectangle 6"/>
            <p:cNvSpPr/>
            <p:nvPr/>
          </p:nvSpPr>
          <p:spPr>
            <a:xfrm>
              <a:off x="4963371"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42" name="Oval 7"/>
            <p:cNvSpPr/>
            <p:nvPr/>
          </p:nvSpPr>
          <p:spPr>
            <a:xfrm>
              <a:off x="4014305" y="74680"/>
              <a:ext cx="1002767" cy="1002767"/>
            </a:xfrm>
            <a:prstGeom prst="ellipse">
              <a:avLst/>
            </a:prstGeom>
            <a:noFill/>
            <a:ln w="25400" cap="flat" cmpd="sng">
              <a:solidFill>
                <a:srgbClr val="FFFFFF"/>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43" name="Rectangle 8"/>
            <p:cNvSpPr/>
            <p:nvPr/>
          </p:nvSpPr>
          <p:spPr>
            <a:xfrm>
              <a:off x="4161157"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44" name="Oval 9"/>
            <p:cNvSpPr/>
            <p:nvPr/>
          </p:nvSpPr>
          <p:spPr>
            <a:xfrm>
              <a:off x="3212091" y="74680"/>
              <a:ext cx="1002767" cy="1002767"/>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45" name="Rectangle 10"/>
            <p:cNvSpPr/>
            <p:nvPr/>
          </p:nvSpPr>
          <p:spPr>
            <a:xfrm>
              <a:off x="3358943"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46" name="Oval 11"/>
            <p:cNvSpPr/>
            <p:nvPr/>
          </p:nvSpPr>
          <p:spPr>
            <a:xfrm>
              <a:off x="2409877" y="74680"/>
              <a:ext cx="1002767" cy="1002767"/>
            </a:xfrm>
            <a:prstGeom prst="ellipse">
              <a:avLst/>
            </a:prstGeom>
            <a:noFill/>
            <a:ln w="25400" cap="flat" cmpd="sng">
              <a:solidFill>
                <a:srgbClr val="FFFFFF"/>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47" name="Rectangle 12"/>
            <p:cNvSpPr/>
            <p:nvPr/>
          </p:nvSpPr>
          <p:spPr>
            <a:xfrm>
              <a:off x="2556729"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48" name="Oval 13"/>
            <p:cNvSpPr/>
            <p:nvPr/>
          </p:nvSpPr>
          <p:spPr>
            <a:xfrm>
              <a:off x="1607662" y="74680"/>
              <a:ext cx="1002767" cy="1002767"/>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49" name="Rectangle 14"/>
            <p:cNvSpPr/>
            <p:nvPr/>
          </p:nvSpPr>
          <p:spPr>
            <a:xfrm>
              <a:off x="1754514"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50" name="Oval 15"/>
            <p:cNvSpPr/>
            <p:nvPr/>
          </p:nvSpPr>
          <p:spPr>
            <a:xfrm>
              <a:off x="805448" y="74680"/>
              <a:ext cx="1002767" cy="1002767"/>
            </a:xfrm>
            <a:prstGeom prst="ellipse">
              <a:avLst/>
            </a:prstGeom>
            <a:noFill/>
            <a:ln w="25400" cap="flat" cmpd="sng">
              <a:solidFill>
                <a:srgbClr val="FFFFFF"/>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51" name="Rectangle 16"/>
            <p:cNvSpPr/>
            <p:nvPr/>
          </p:nvSpPr>
          <p:spPr>
            <a:xfrm>
              <a:off x="952300"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sp>
          <p:nvSpPr>
            <p:cNvPr id="14352" name="Oval 17"/>
            <p:cNvSpPr/>
            <p:nvPr/>
          </p:nvSpPr>
          <p:spPr>
            <a:xfrm>
              <a:off x="3234" y="74680"/>
              <a:ext cx="1002767" cy="1002767"/>
            </a:xfrm>
            <a:prstGeom prst="ellipse">
              <a:avLst/>
            </a:prstGeom>
            <a:noFill/>
            <a:ln w="25400" cap="flat" cmpd="sng">
              <a:solidFill>
                <a:srgbClr val="FFFFFF"/>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4353" name="Rectangle 18"/>
            <p:cNvSpPr/>
            <p:nvPr/>
          </p:nvSpPr>
          <p:spPr>
            <a:xfrm>
              <a:off x="150086" y="221532"/>
              <a:ext cx="709063" cy="709063"/>
            </a:xfrm>
            <a:prstGeom prst="rect">
              <a:avLst/>
            </a:prstGeom>
            <a:noFill/>
            <a:ln w="9525">
              <a:noFill/>
            </a:ln>
          </p:spPr>
          <p:txBody>
            <a:bodyPr lIns="55186" tIns="53340" rIns="55186" bIns="53340" anchor="ctr"/>
            <a:p>
              <a:pPr algn="ctr">
                <a:lnSpc>
                  <a:spcPct val="90000"/>
                </a:lnSpc>
                <a:spcAft>
                  <a:spcPct val="35000"/>
                </a:spcAft>
              </a:pPr>
              <a:endParaRPr lang="zh-CN" altLang="zh-CN" sz="4200" dirty="0">
                <a:latin typeface="宋体" panose="02010600030101010101" pitchFamily="2" charset="-122"/>
                <a:ea typeface="宋体" panose="02010600030101010101" pitchFamily="2" charset="-122"/>
                <a:sym typeface="宋体" panose="02010600030101010101" pitchFamily="2" charset="-122"/>
              </a:endParaRPr>
            </a:p>
          </p:txBody>
        </p:sp>
      </p:grpSp>
      <p:sp>
        <p:nvSpPr>
          <p:cNvPr id="14354" name="直接连接符 5"/>
          <p:cNvSpPr/>
          <p:nvPr/>
        </p:nvSpPr>
        <p:spPr>
          <a:xfrm flipV="1">
            <a:off x="1939925" y="773113"/>
            <a:ext cx="0" cy="1041400"/>
          </a:xfrm>
          <a:prstGeom prst="line">
            <a:avLst/>
          </a:prstGeom>
          <a:ln w="12700" cap="flat" cmpd="sng">
            <a:solidFill>
              <a:schemeClr val="bg1"/>
            </a:solidFill>
            <a:prstDash val="lgDash"/>
            <a:bevel/>
            <a:headEnd type="none" w="med" len="med"/>
            <a:tailEnd type="none" w="med" len="med"/>
          </a:ln>
        </p:spPr>
      </p:sp>
      <p:grpSp>
        <p:nvGrpSpPr>
          <p:cNvPr id="14355" name="Group 20"/>
          <p:cNvGrpSpPr/>
          <p:nvPr/>
        </p:nvGrpSpPr>
        <p:grpSpPr>
          <a:xfrm>
            <a:off x="2155825" y="374650"/>
            <a:ext cx="2068525" cy="910945"/>
            <a:chOff x="0" y="0"/>
            <a:chExt cx="2068031" cy="910732"/>
          </a:xfrm>
        </p:grpSpPr>
        <p:sp>
          <p:nvSpPr>
            <p:cNvPr id="14356" name="TextBox 8"/>
            <p:cNvSpPr/>
            <p:nvPr/>
          </p:nvSpPr>
          <p:spPr>
            <a:xfrm>
              <a:off x="0" y="435228"/>
              <a:ext cx="2068031" cy="475504"/>
            </a:xfrm>
            <a:prstGeom prst="rect">
              <a:avLst/>
            </a:prstGeom>
            <a:noFill/>
            <a:ln w="9525">
              <a:noFill/>
            </a:ln>
          </p:spPr>
          <p:txBody>
            <a:bodyPr anchor="t">
              <a:spAutoFit/>
            </a:bodyPr>
            <a:p>
              <a:pPr>
                <a:lnSpc>
                  <a:spcPts val="1500"/>
                </a:lnSpc>
              </a:pPr>
              <a:r>
                <a:rPr lang="zh-CN" altLang="en-US" sz="1400" b="1" dirty="0">
                  <a:solidFill>
                    <a:schemeClr val="bg1"/>
                  </a:solidFill>
                  <a:latin typeface="微软雅黑 Light" panose="020B0502040204020203" charset="-122"/>
                  <a:ea typeface="微软雅黑 Light" panose="020B0502040204020203" charset="-122"/>
                  <a:sym typeface="微软雅黑" panose="020B0503020204020204" pitchFamily="34" charset="-122"/>
                </a:rPr>
                <a:t>每个区域有独立的数据集</a:t>
              </a:r>
              <a:endParaRPr lang="zh-CN" altLang="en-US" sz="1400" b="1"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4357" name="TextBox 9"/>
            <p:cNvSpPr/>
            <p:nvPr/>
          </p:nvSpPr>
          <p:spPr>
            <a:xfrm>
              <a:off x="20266" y="0"/>
              <a:ext cx="1782655" cy="306633"/>
            </a:xfrm>
            <a:prstGeom prst="rect">
              <a:avLst/>
            </a:prstGeom>
            <a:noFill/>
            <a:ln w="9525">
              <a:noFill/>
            </a:ln>
          </p:spPr>
          <p:txBody>
            <a:bodyPr wrap="none" anchor="t">
              <a:spAutoFit/>
            </a:bodyPr>
            <a:p>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按照区域划分数据集</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8" name="直接连接符 10"/>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
        <p:nvSpPr>
          <p:cNvPr id="14359" name="椭圆 11"/>
          <p:cNvSpPr/>
          <p:nvPr/>
        </p:nvSpPr>
        <p:spPr>
          <a:xfrm>
            <a:off x="1795463" y="381000"/>
            <a:ext cx="288925" cy="287338"/>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0" name="直接连接符 12"/>
          <p:cNvSpPr/>
          <p:nvPr/>
        </p:nvSpPr>
        <p:spPr>
          <a:xfrm flipV="1">
            <a:off x="3541713" y="2930525"/>
            <a:ext cx="0" cy="1039813"/>
          </a:xfrm>
          <a:prstGeom prst="line">
            <a:avLst/>
          </a:prstGeom>
          <a:ln w="12700" cap="flat" cmpd="sng">
            <a:solidFill>
              <a:schemeClr val="bg1"/>
            </a:solidFill>
            <a:prstDash val="lgDash"/>
            <a:bevel/>
            <a:headEnd type="none" w="med" len="med"/>
            <a:tailEnd type="none" w="med" len="med"/>
          </a:ln>
        </p:spPr>
      </p:sp>
      <p:grpSp>
        <p:nvGrpSpPr>
          <p:cNvPr id="14361" name="Group 26"/>
          <p:cNvGrpSpPr/>
          <p:nvPr/>
        </p:nvGrpSpPr>
        <p:grpSpPr>
          <a:xfrm>
            <a:off x="1228725" y="3070225"/>
            <a:ext cx="2068525" cy="718540"/>
            <a:chOff x="0" y="0"/>
            <a:chExt cx="2068031" cy="718372"/>
          </a:xfrm>
        </p:grpSpPr>
        <p:sp>
          <p:nvSpPr>
            <p:cNvPr id="14362" name="TextBox 14"/>
            <p:cNvSpPr/>
            <p:nvPr/>
          </p:nvSpPr>
          <p:spPr>
            <a:xfrm>
              <a:off x="0" y="435228"/>
              <a:ext cx="2068031" cy="283144"/>
            </a:xfrm>
            <a:prstGeom prst="rect">
              <a:avLst/>
            </a:prstGeom>
            <a:noFill/>
            <a:ln w="9525">
              <a:noFill/>
            </a:ln>
          </p:spPr>
          <p:txBody>
            <a:bodyPr anchor="t">
              <a:spAutoFit/>
            </a:bodyPr>
            <a:p>
              <a:pPr>
                <a:lnSpc>
                  <a:spcPts val="1500"/>
                </a:lnSpc>
              </a:pPr>
              <a:r>
                <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rPr>
                <a:t>划分出了十个数据集</a:t>
              </a:r>
              <a:endPar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4363" name="TextBox 15"/>
            <p:cNvSpPr/>
            <p:nvPr/>
          </p:nvSpPr>
          <p:spPr>
            <a:xfrm>
              <a:off x="20266" y="0"/>
              <a:ext cx="1427139" cy="306633"/>
            </a:xfrm>
            <a:prstGeom prst="rect">
              <a:avLst/>
            </a:prstGeom>
            <a:noFill/>
            <a:ln w="9525">
              <a:noFill/>
            </a:ln>
          </p:spPr>
          <p:txBody>
            <a:bodyPr wrap="none" anchor="t">
              <a:spAutoFit/>
            </a:bodyPr>
            <a:p>
              <a:r>
                <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交叉验证数据集</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4" name="直接连接符 16"/>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
        <p:nvSpPr>
          <p:cNvPr id="14365" name="椭圆 17"/>
          <p:cNvSpPr/>
          <p:nvPr/>
        </p:nvSpPr>
        <p:spPr>
          <a:xfrm>
            <a:off x="3397250" y="3970338"/>
            <a:ext cx="288925" cy="28892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6" name="直接连接符 18"/>
          <p:cNvSpPr/>
          <p:nvPr/>
        </p:nvSpPr>
        <p:spPr>
          <a:xfrm flipV="1">
            <a:off x="5219700" y="779463"/>
            <a:ext cx="0" cy="1041400"/>
          </a:xfrm>
          <a:prstGeom prst="line">
            <a:avLst/>
          </a:prstGeom>
          <a:ln w="12700" cap="flat" cmpd="sng">
            <a:solidFill>
              <a:schemeClr val="bg1"/>
            </a:solidFill>
            <a:prstDash val="lgDash"/>
            <a:bevel/>
            <a:headEnd type="none" w="med" len="med"/>
            <a:tailEnd type="none" w="med" len="med"/>
          </a:ln>
        </p:spPr>
      </p:sp>
      <p:grpSp>
        <p:nvGrpSpPr>
          <p:cNvPr id="14367" name="Group 32"/>
          <p:cNvGrpSpPr/>
          <p:nvPr/>
        </p:nvGrpSpPr>
        <p:grpSpPr>
          <a:xfrm>
            <a:off x="5435600" y="381000"/>
            <a:ext cx="2068525" cy="910945"/>
            <a:chOff x="0" y="0"/>
            <a:chExt cx="2068031" cy="910732"/>
          </a:xfrm>
        </p:grpSpPr>
        <p:sp>
          <p:nvSpPr>
            <p:cNvPr id="14368" name="TextBox 20"/>
            <p:cNvSpPr/>
            <p:nvPr/>
          </p:nvSpPr>
          <p:spPr>
            <a:xfrm>
              <a:off x="0" y="435228"/>
              <a:ext cx="2068031" cy="475504"/>
            </a:xfrm>
            <a:prstGeom prst="rect">
              <a:avLst/>
            </a:prstGeom>
            <a:noFill/>
            <a:ln w="9525">
              <a:noFill/>
            </a:ln>
          </p:spPr>
          <p:txBody>
            <a:bodyPr anchor="t">
              <a:spAutoFit/>
            </a:bodyPr>
            <a:p>
              <a:pPr>
                <a:lnSpc>
                  <a:spcPts val="1500"/>
                </a:lnSpc>
              </a:pPr>
              <a:r>
                <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rPr>
                <a:t>每个区域的每个交叉集单独打分</a:t>
              </a:r>
              <a:endPar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4369" name="TextBox 21"/>
            <p:cNvSpPr/>
            <p:nvPr/>
          </p:nvSpPr>
          <p:spPr>
            <a:xfrm>
              <a:off x="20266" y="0"/>
              <a:ext cx="893867" cy="306633"/>
            </a:xfrm>
            <a:prstGeom prst="rect">
              <a:avLst/>
            </a:prstGeom>
            <a:noFill/>
            <a:ln w="9525">
              <a:noFill/>
            </a:ln>
          </p:spPr>
          <p:txBody>
            <a:bodyPr wrap="none" anchor="t">
              <a:spAutoFit/>
            </a:bodyPr>
            <a:p>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单独打分</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0" name="直接连接符 22"/>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
        <p:nvSpPr>
          <p:cNvPr id="14371" name="椭圆 23"/>
          <p:cNvSpPr/>
          <p:nvPr/>
        </p:nvSpPr>
        <p:spPr>
          <a:xfrm>
            <a:off x="5075238" y="387350"/>
            <a:ext cx="288925" cy="287338"/>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2" name="直接连接符 24"/>
          <p:cNvSpPr/>
          <p:nvPr/>
        </p:nvSpPr>
        <p:spPr>
          <a:xfrm flipV="1">
            <a:off x="7618413" y="2990850"/>
            <a:ext cx="0" cy="1039813"/>
          </a:xfrm>
          <a:prstGeom prst="line">
            <a:avLst/>
          </a:prstGeom>
          <a:ln w="12700" cap="flat" cmpd="sng">
            <a:solidFill>
              <a:schemeClr val="bg1"/>
            </a:solidFill>
            <a:prstDash val="lgDash"/>
            <a:bevel/>
            <a:headEnd type="none" w="med" len="med"/>
            <a:tailEnd type="none" w="med" len="med"/>
          </a:ln>
        </p:spPr>
      </p:sp>
      <p:grpSp>
        <p:nvGrpSpPr>
          <p:cNvPr id="14373" name="Group 38"/>
          <p:cNvGrpSpPr/>
          <p:nvPr/>
        </p:nvGrpSpPr>
        <p:grpSpPr>
          <a:xfrm>
            <a:off x="5335588" y="3154363"/>
            <a:ext cx="2068525" cy="1488159"/>
            <a:chOff x="0" y="0"/>
            <a:chExt cx="2068031" cy="1487812"/>
          </a:xfrm>
        </p:grpSpPr>
        <p:sp>
          <p:nvSpPr>
            <p:cNvPr id="14374" name="TextBox 26"/>
            <p:cNvSpPr/>
            <p:nvPr/>
          </p:nvSpPr>
          <p:spPr>
            <a:xfrm>
              <a:off x="0" y="435228"/>
              <a:ext cx="2068031" cy="1052584"/>
            </a:xfrm>
            <a:prstGeom prst="rect">
              <a:avLst/>
            </a:prstGeom>
            <a:noFill/>
            <a:ln w="9525">
              <a:noFill/>
            </a:ln>
          </p:spPr>
          <p:txBody>
            <a:bodyPr anchor="t">
              <a:spAutoFit/>
            </a:bodyPr>
            <a:p>
              <a:pPr>
                <a:lnSpc>
                  <a:spcPts val="1500"/>
                </a:lnSpc>
              </a:pPr>
              <a:r>
                <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rPr>
                <a:t>取将每个区域的每个交叉集的单独得分的平均分</a:t>
              </a:r>
              <a:endPar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a:p>
              <a:pPr>
                <a:lnSpc>
                  <a:spcPts val="1500"/>
                </a:lnSpc>
              </a:pPr>
              <a:r>
                <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rPr>
                <a:t>之后也可以计算所有区域的平均分</a:t>
              </a:r>
              <a:endParaRPr lang="zh-CN" sz="1400" b="1" dirty="0">
                <a:solidFill>
                  <a:schemeClr val="bg1"/>
                </a:solidFill>
                <a:latin typeface="微软雅黑 Light" panose="020B0502040204020203" charset="-122"/>
                <a:ea typeface="微软雅黑 Light" panose="020B0502040204020203" charset="-122"/>
                <a:sym typeface="微软雅黑" panose="020B0503020204020204" pitchFamily="34" charset="-122"/>
              </a:endParaRPr>
            </a:p>
          </p:txBody>
        </p:sp>
        <p:sp>
          <p:nvSpPr>
            <p:cNvPr id="14375" name="TextBox 27"/>
            <p:cNvSpPr/>
            <p:nvPr/>
          </p:nvSpPr>
          <p:spPr>
            <a:xfrm>
              <a:off x="20266" y="0"/>
              <a:ext cx="893867" cy="306633"/>
            </a:xfrm>
            <a:prstGeom prst="rect">
              <a:avLst/>
            </a:prstGeom>
            <a:noFill/>
            <a:ln w="9525">
              <a:noFill/>
            </a:ln>
          </p:spPr>
          <p:txBody>
            <a:bodyPr wrap="none" anchor="t">
              <a:spAutoFit/>
            </a:bodyPr>
            <a:p>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综合打分</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6" name="直接连接符 28"/>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
        <p:nvSpPr>
          <p:cNvPr id="14377" name="椭圆 29"/>
          <p:cNvSpPr/>
          <p:nvPr/>
        </p:nvSpPr>
        <p:spPr>
          <a:xfrm>
            <a:off x="7473950" y="4030663"/>
            <a:ext cx="288925" cy="28892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Box 6"/>
          <p:cNvSpPr/>
          <p:nvPr/>
        </p:nvSpPr>
        <p:spPr>
          <a:xfrm>
            <a:off x="2651760" y="1714500"/>
            <a:ext cx="3840480" cy="1198880"/>
          </a:xfrm>
          <a:prstGeom prst="rect">
            <a:avLst/>
          </a:prstGeom>
          <a:noFill/>
          <a:ln w="9525">
            <a:noFill/>
          </a:ln>
        </p:spPr>
        <p:txBody>
          <a:bodyPr wrap="none" anchor="t">
            <a:spAutoFit/>
          </a:bodyPr>
          <a:p>
            <a:r>
              <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特征工程</a:t>
            </a:r>
            <a:endPar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1" name="椭圆 7"/>
          <p:cNvSpPr/>
          <p:nvPr/>
        </p:nvSpPr>
        <p:spPr>
          <a:xfrm>
            <a:off x="4283393" y="3584258"/>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Object 2"/>
          <p:cNvPicPr>
            <a:picLocks noChangeAspect="1"/>
          </p:cNvPicPr>
          <p:nvPr/>
        </p:nvPicPr>
        <p:blipFill>
          <a:blip r:embed="rId1"/>
          <a:stretch>
            <a:fillRect/>
          </a:stretch>
        </p:blipFill>
        <p:spPr>
          <a:xfrm>
            <a:off x="2339975" y="1289050"/>
            <a:ext cx="4629150" cy="2562225"/>
          </a:xfrm>
          <a:prstGeom prst="rect">
            <a:avLst/>
          </a:prstGeom>
          <a:noFill/>
          <a:ln w="9525">
            <a:noFill/>
          </a:ln>
        </p:spPr>
      </p:pic>
      <p:grpSp>
        <p:nvGrpSpPr>
          <p:cNvPr id="26626" name="Group 3"/>
          <p:cNvGrpSpPr/>
          <p:nvPr/>
        </p:nvGrpSpPr>
        <p:grpSpPr>
          <a:xfrm>
            <a:off x="6300788" y="1108075"/>
            <a:ext cx="2066966" cy="910945"/>
            <a:chOff x="0" y="0"/>
            <a:chExt cx="2068031" cy="910732"/>
          </a:xfrm>
        </p:grpSpPr>
        <p:sp>
          <p:nvSpPr>
            <p:cNvPr id="26627" name="TextBox 34"/>
            <p:cNvSpPr/>
            <p:nvPr/>
          </p:nvSpPr>
          <p:spPr>
            <a:xfrm>
              <a:off x="0" y="435228"/>
              <a:ext cx="2068031" cy="475504"/>
            </a:xfrm>
            <a:prstGeom prst="rect">
              <a:avLst/>
            </a:prstGeom>
            <a:noFill/>
            <a:ln w="9525">
              <a:noFill/>
            </a:ln>
          </p:spPr>
          <p:txBody>
            <a:bodyPr anchor="t">
              <a:spAutoFit/>
            </a:bodyPr>
            <a:p>
              <a:pPr>
                <a:lnSpc>
                  <a:spcPts val="1500"/>
                </a:lnSpc>
              </a:pPr>
              <a:r>
                <a:rPr 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根据监测站的监测间隔</a:t>
              </a:r>
              <a:r>
                <a:rPr lang="en-US" alt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按照三小时的间隔划分时间</a:t>
              </a:r>
              <a:endParaRPr lang="zh-CN" altLang="en-US"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28" name="TextBox 35"/>
            <p:cNvSpPr/>
            <p:nvPr/>
          </p:nvSpPr>
          <p:spPr>
            <a:xfrm>
              <a:off x="20266" y="0"/>
              <a:ext cx="1072432" cy="306633"/>
            </a:xfrm>
            <a:prstGeom prst="rect">
              <a:avLst/>
            </a:prstGeom>
            <a:noFill/>
            <a:ln w="9525">
              <a:noFill/>
            </a:ln>
          </p:spPr>
          <p:txBody>
            <a:bodyPr wrap="none" anchor="t">
              <a:spAutoFit/>
            </a:bodyPr>
            <a:p>
              <a:r>
                <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时间离散化</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29" name="直接连接符 36"/>
            <p:cNvSpPr/>
            <p:nvPr/>
          </p:nvSpPr>
          <p:spPr>
            <a:xfrm>
              <a:off x="104335" y="307777"/>
              <a:ext cx="1963696" cy="1"/>
            </a:xfrm>
            <a:prstGeom prst="line">
              <a:avLst/>
            </a:prstGeom>
            <a:ln w="9525" cap="flat" cmpd="sng">
              <a:solidFill>
                <a:schemeClr val="bg1"/>
              </a:solidFill>
              <a:prstDash val="solid"/>
              <a:round/>
              <a:headEnd type="none" w="med" len="med"/>
              <a:tailEnd type="none" w="med" len="med"/>
            </a:ln>
          </p:spPr>
        </p:sp>
      </p:grpSp>
      <p:grpSp>
        <p:nvGrpSpPr>
          <p:cNvPr id="26630" name="Group 7"/>
          <p:cNvGrpSpPr/>
          <p:nvPr/>
        </p:nvGrpSpPr>
        <p:grpSpPr>
          <a:xfrm>
            <a:off x="6300788" y="3590925"/>
            <a:ext cx="2068525" cy="1103350"/>
            <a:chOff x="0" y="0"/>
            <a:chExt cx="2068031" cy="1103092"/>
          </a:xfrm>
        </p:grpSpPr>
        <p:sp>
          <p:nvSpPr>
            <p:cNvPr id="26631" name="TextBox 50"/>
            <p:cNvSpPr/>
            <p:nvPr/>
          </p:nvSpPr>
          <p:spPr>
            <a:xfrm>
              <a:off x="0" y="435228"/>
              <a:ext cx="2068031" cy="667864"/>
            </a:xfrm>
            <a:prstGeom prst="rect">
              <a:avLst/>
            </a:prstGeom>
            <a:noFill/>
            <a:ln w="9525">
              <a:noFill/>
            </a:ln>
          </p:spPr>
          <p:txBody>
            <a:bodyPr anchor="t">
              <a:spAutoFit/>
            </a:bodyPr>
            <a:p>
              <a:pPr>
                <a:lnSpc>
                  <a:spcPts val="1500"/>
                </a:lnSpc>
              </a:pPr>
              <a:r>
                <a:rPr 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以时间</a:t>
              </a:r>
              <a:r>
                <a:rPr lang="en-US" alt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区域为关系</a:t>
              </a:r>
              <a:r>
                <a:rPr lang="en-US" alt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将出租车表格和公交车表格相连接为车辆表格</a:t>
              </a:r>
              <a:endParaRPr lang="zh-CN" altLang="en-US"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2" name="TextBox 51"/>
            <p:cNvSpPr/>
            <p:nvPr/>
          </p:nvSpPr>
          <p:spPr>
            <a:xfrm>
              <a:off x="20266" y="0"/>
              <a:ext cx="893867" cy="306633"/>
            </a:xfrm>
            <a:prstGeom prst="rect">
              <a:avLst/>
            </a:prstGeom>
            <a:noFill/>
            <a:ln w="9525">
              <a:noFill/>
            </a:ln>
          </p:spPr>
          <p:txBody>
            <a:bodyPr wrap="none" anchor="t">
              <a:spAutoFit/>
            </a:bodyPr>
            <a:p>
              <a:r>
                <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联立表格</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3" name="直接连接符 52"/>
            <p:cNvSpPr/>
            <p:nvPr/>
          </p:nvSpPr>
          <p:spPr>
            <a:xfrm>
              <a:off x="104335" y="307777"/>
              <a:ext cx="1963696" cy="1"/>
            </a:xfrm>
            <a:prstGeom prst="line">
              <a:avLst/>
            </a:prstGeom>
            <a:ln w="9525" cap="flat" cmpd="sng">
              <a:solidFill>
                <a:schemeClr val="bg1"/>
              </a:solidFill>
              <a:prstDash val="solid"/>
              <a:round/>
              <a:headEnd type="none" w="med" len="med"/>
              <a:tailEnd type="none" w="med" len="med"/>
            </a:ln>
          </p:spPr>
        </p:sp>
      </p:grpSp>
      <p:grpSp>
        <p:nvGrpSpPr>
          <p:cNvPr id="26634" name="Group 11"/>
          <p:cNvGrpSpPr/>
          <p:nvPr/>
        </p:nvGrpSpPr>
        <p:grpSpPr>
          <a:xfrm>
            <a:off x="684213" y="998538"/>
            <a:ext cx="2068525" cy="718540"/>
            <a:chOff x="0" y="0"/>
            <a:chExt cx="2068031" cy="718372"/>
          </a:xfrm>
        </p:grpSpPr>
        <p:sp>
          <p:nvSpPr>
            <p:cNvPr id="26635" name="TextBox 50"/>
            <p:cNvSpPr/>
            <p:nvPr/>
          </p:nvSpPr>
          <p:spPr>
            <a:xfrm>
              <a:off x="0" y="435228"/>
              <a:ext cx="2068031" cy="283144"/>
            </a:xfrm>
            <a:prstGeom prst="rect">
              <a:avLst/>
            </a:prstGeom>
            <a:noFill/>
            <a:ln w="9525">
              <a:noFill/>
            </a:ln>
          </p:spPr>
          <p:txBody>
            <a:bodyPr anchor="t">
              <a:spAutoFit/>
            </a:bodyPr>
            <a:p>
              <a:pPr>
                <a:lnSpc>
                  <a:spcPts val="1500"/>
                </a:lnSpc>
              </a:pPr>
              <a:r>
                <a:rPr 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依据经纬度和地图划分区域</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6" name="TextBox 51"/>
            <p:cNvSpPr/>
            <p:nvPr/>
          </p:nvSpPr>
          <p:spPr>
            <a:xfrm>
              <a:off x="20266" y="0"/>
              <a:ext cx="893867" cy="306633"/>
            </a:xfrm>
            <a:prstGeom prst="rect">
              <a:avLst/>
            </a:prstGeom>
            <a:noFill/>
            <a:ln w="9525">
              <a:noFill/>
            </a:ln>
          </p:spPr>
          <p:txBody>
            <a:bodyPr wrap="none" anchor="t">
              <a:spAutoFit/>
            </a:bodyPr>
            <a:p>
              <a:r>
                <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区域划分</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7" name="直接连接符 52"/>
            <p:cNvSpPr/>
            <p:nvPr/>
          </p:nvSpPr>
          <p:spPr>
            <a:xfrm>
              <a:off x="104335" y="307777"/>
              <a:ext cx="1963696" cy="1"/>
            </a:xfrm>
            <a:prstGeom prst="line">
              <a:avLst/>
            </a:prstGeom>
            <a:ln w="9525" cap="flat" cmpd="sng">
              <a:solidFill>
                <a:schemeClr val="bg1"/>
              </a:solidFill>
              <a:prstDash val="solid"/>
              <a:round/>
              <a:headEnd type="none" w="med" len="med"/>
              <a:tailEnd type="none" w="med" len="med"/>
            </a:ln>
          </p:spPr>
        </p:sp>
      </p:grpSp>
      <p:grpSp>
        <p:nvGrpSpPr>
          <p:cNvPr id="26638" name="Group 15"/>
          <p:cNvGrpSpPr/>
          <p:nvPr/>
        </p:nvGrpSpPr>
        <p:grpSpPr>
          <a:xfrm>
            <a:off x="787400" y="3557588"/>
            <a:ext cx="2068525" cy="910945"/>
            <a:chOff x="0" y="0"/>
            <a:chExt cx="2068031" cy="910732"/>
          </a:xfrm>
        </p:grpSpPr>
        <p:sp>
          <p:nvSpPr>
            <p:cNvPr id="26639" name="TextBox 50"/>
            <p:cNvSpPr/>
            <p:nvPr/>
          </p:nvSpPr>
          <p:spPr>
            <a:xfrm>
              <a:off x="0" y="435228"/>
              <a:ext cx="2068031" cy="475504"/>
            </a:xfrm>
            <a:prstGeom prst="rect">
              <a:avLst/>
            </a:prstGeom>
            <a:noFill/>
            <a:ln w="9525">
              <a:noFill/>
            </a:ln>
          </p:spPr>
          <p:txBody>
            <a:bodyPr anchor="t">
              <a:spAutoFit/>
            </a:bodyPr>
            <a:p>
              <a:pPr>
                <a:lnSpc>
                  <a:spcPts val="1500"/>
                </a:lnSpc>
              </a:pPr>
              <a:r>
                <a:rPr lang="zh-CN" sz="1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统计某一区域某一段时间时间内的车辆数量</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0" name="TextBox 51"/>
            <p:cNvSpPr/>
            <p:nvPr/>
          </p:nvSpPr>
          <p:spPr>
            <a:xfrm>
              <a:off x="20266" y="0"/>
              <a:ext cx="893867" cy="306633"/>
            </a:xfrm>
            <a:prstGeom prst="rect">
              <a:avLst/>
            </a:prstGeom>
            <a:noFill/>
            <a:ln w="9525">
              <a:noFill/>
            </a:ln>
          </p:spPr>
          <p:txBody>
            <a:bodyPr wrap="none" anchor="t">
              <a:spAutoFit/>
            </a:bodyPr>
            <a:p>
              <a:r>
                <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数量统计</a:t>
              </a:r>
              <a:endParaRPr lang="zh-CN" sz="1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1" name="直接连接符 52"/>
            <p:cNvSpPr/>
            <p:nvPr/>
          </p:nvSpPr>
          <p:spPr>
            <a:xfrm>
              <a:off x="104335" y="307777"/>
              <a:ext cx="1963696" cy="1"/>
            </a:xfrm>
            <a:prstGeom prst="line">
              <a:avLst/>
            </a:prstGeom>
            <a:ln w="9525" cap="flat" cmpd="sng">
              <a:solidFill>
                <a:schemeClr val="bg1"/>
              </a:solidFill>
              <a:prstDash val="solid"/>
              <a:round/>
              <a:headEnd type="none" w="med" len="med"/>
              <a:tailEnd type="none" w="med" len="med"/>
            </a:ln>
          </p:spPr>
        </p:sp>
      </p:grpSp>
      <p:sp>
        <p:nvSpPr>
          <p:cNvPr id="26642" name="椭圆 19"/>
          <p:cNvSpPr/>
          <p:nvPr/>
        </p:nvSpPr>
        <p:spPr>
          <a:xfrm>
            <a:off x="2916238" y="1135063"/>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3" name="椭圆 20"/>
          <p:cNvSpPr/>
          <p:nvPr/>
        </p:nvSpPr>
        <p:spPr>
          <a:xfrm>
            <a:off x="2916238" y="3557588"/>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4" name="椭圆 21"/>
          <p:cNvSpPr/>
          <p:nvPr/>
        </p:nvSpPr>
        <p:spPr>
          <a:xfrm>
            <a:off x="5689600" y="3590925"/>
            <a:ext cx="574675" cy="576263"/>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5" name="椭圆 22"/>
          <p:cNvSpPr/>
          <p:nvPr/>
        </p:nvSpPr>
        <p:spPr>
          <a:xfrm>
            <a:off x="5689600" y="1131888"/>
            <a:ext cx="574675"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7" name="Group 2"/>
          <p:cNvGrpSpPr/>
          <p:nvPr/>
        </p:nvGrpSpPr>
        <p:grpSpPr>
          <a:xfrm>
            <a:off x="0" y="425450"/>
            <a:ext cx="6096000" cy="4064000"/>
            <a:chOff x="0" y="0"/>
            <a:chExt cx="6096000" cy="4064000"/>
          </a:xfrm>
        </p:grpSpPr>
        <p:sp>
          <p:nvSpPr>
            <p:cNvPr id="19458" name="Oval 3"/>
            <p:cNvSpPr/>
            <p:nvPr/>
          </p:nvSpPr>
          <p:spPr>
            <a:xfrm>
              <a:off x="508000" y="1015999"/>
              <a:ext cx="3048000" cy="3048000"/>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9459" name="Oval 4"/>
            <p:cNvSpPr/>
            <p:nvPr/>
          </p:nvSpPr>
          <p:spPr>
            <a:xfrm>
              <a:off x="943610" y="1451610"/>
              <a:ext cx="2176780" cy="2176780"/>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9460" name="Oval 5"/>
            <p:cNvSpPr/>
            <p:nvPr/>
          </p:nvSpPr>
          <p:spPr>
            <a:xfrm>
              <a:off x="1378966" y="1886966"/>
              <a:ext cx="1306067" cy="1306067"/>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9461" name="Oval 6"/>
            <p:cNvSpPr/>
            <p:nvPr/>
          </p:nvSpPr>
          <p:spPr>
            <a:xfrm>
              <a:off x="1814322" y="2322321"/>
              <a:ext cx="435356" cy="435356"/>
            </a:xfrm>
            <a:prstGeom prst="ellipse">
              <a:avLst/>
            </a:prstGeom>
            <a:noFill/>
            <a:ln w="25400" cap="flat" cmpd="sng">
              <a:solidFill>
                <a:schemeClr val="bg1"/>
              </a:solidFill>
              <a:prstDash val="solid"/>
              <a:bevel/>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19462" name="Rectangle 7"/>
            <p:cNvSpPr/>
            <p:nvPr/>
          </p:nvSpPr>
          <p:spPr>
            <a:xfrm>
              <a:off x="4064000" y="0"/>
              <a:ext cx="1524000" cy="728980"/>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19463" name="Rectangle 8"/>
            <p:cNvSpPr/>
            <p:nvPr/>
          </p:nvSpPr>
          <p:spPr>
            <a:xfrm>
              <a:off x="4064000" y="0"/>
              <a:ext cx="1524000" cy="728980"/>
            </a:xfrm>
            <a:prstGeom prst="rect">
              <a:avLst/>
            </a:prstGeom>
            <a:noFill/>
            <a:ln w="9525">
              <a:noFill/>
            </a:ln>
          </p:spPr>
          <p:txBody>
            <a:bodyPr lIns="312928" tIns="55880" rIns="55880" bIns="55880" anchor="ctr"/>
            <a:p>
              <a:pPr>
                <a:lnSpc>
                  <a:spcPct val="90000"/>
                </a:lnSpc>
                <a:spcAft>
                  <a:spcPct val="35000"/>
                </a:spcAft>
              </a:pPr>
              <a:endParaRPr lang="zh-CN" altLang="zh-CN" sz="4400"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19464" name="Line 9"/>
            <p:cNvSpPr/>
            <p:nvPr/>
          </p:nvSpPr>
          <p:spPr>
            <a:xfrm>
              <a:off x="3683000" y="364489"/>
              <a:ext cx="381000" cy="1"/>
            </a:xfrm>
            <a:prstGeom prst="line">
              <a:avLst/>
            </a:prstGeom>
            <a:ln w="25400" cap="flat" cmpd="sng">
              <a:solidFill>
                <a:schemeClr val="bg1"/>
              </a:solidFill>
              <a:prstDash val="solid"/>
              <a:bevel/>
              <a:headEnd type="none" w="med" len="med"/>
              <a:tailEnd type="none" w="med" len="med"/>
            </a:ln>
          </p:spPr>
        </p:sp>
        <p:sp>
          <p:nvSpPr>
            <p:cNvPr id="19465" name="Line 10"/>
            <p:cNvSpPr/>
            <p:nvPr/>
          </p:nvSpPr>
          <p:spPr>
            <a:xfrm rot="5400000">
              <a:off x="1767840" y="604519"/>
              <a:ext cx="2153920" cy="1676400"/>
            </a:xfrm>
            <a:prstGeom prst="line">
              <a:avLst/>
            </a:prstGeom>
            <a:ln w="25400" cap="flat" cmpd="sng">
              <a:solidFill>
                <a:schemeClr val="bg1"/>
              </a:solidFill>
              <a:prstDash val="solid"/>
              <a:bevel/>
              <a:headEnd type="none" w="med" len="med"/>
              <a:tailEnd type="none" w="med" len="med"/>
            </a:ln>
          </p:spPr>
        </p:sp>
        <p:sp>
          <p:nvSpPr>
            <p:cNvPr id="19466" name="Rectangle 11"/>
            <p:cNvSpPr/>
            <p:nvPr/>
          </p:nvSpPr>
          <p:spPr>
            <a:xfrm>
              <a:off x="4064000" y="728979"/>
              <a:ext cx="1524000" cy="728980"/>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19467" name="Rectangle 12"/>
            <p:cNvSpPr/>
            <p:nvPr/>
          </p:nvSpPr>
          <p:spPr>
            <a:xfrm>
              <a:off x="4064000" y="728979"/>
              <a:ext cx="1524000" cy="728980"/>
            </a:xfrm>
            <a:prstGeom prst="rect">
              <a:avLst/>
            </a:prstGeom>
            <a:noFill/>
            <a:ln w="9525">
              <a:noFill/>
            </a:ln>
          </p:spPr>
          <p:txBody>
            <a:bodyPr lIns="312928" tIns="55880" rIns="55880" bIns="55880" anchor="ctr"/>
            <a:p>
              <a:pPr>
                <a:lnSpc>
                  <a:spcPct val="90000"/>
                </a:lnSpc>
                <a:spcAft>
                  <a:spcPct val="35000"/>
                </a:spcAft>
              </a:pPr>
              <a:endParaRPr lang="zh-CN" altLang="zh-CN" sz="4400"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19468" name="Line 13"/>
            <p:cNvSpPr/>
            <p:nvPr/>
          </p:nvSpPr>
          <p:spPr>
            <a:xfrm>
              <a:off x="3683000" y="1093469"/>
              <a:ext cx="381000" cy="1"/>
            </a:xfrm>
            <a:prstGeom prst="line">
              <a:avLst/>
            </a:prstGeom>
            <a:ln w="25400" cap="flat" cmpd="sng">
              <a:solidFill>
                <a:schemeClr val="bg1"/>
              </a:solidFill>
              <a:prstDash val="solid"/>
              <a:bevel/>
              <a:headEnd type="none" w="med" len="med"/>
              <a:tailEnd type="none" w="med" len="med"/>
            </a:ln>
          </p:spPr>
        </p:sp>
        <p:sp>
          <p:nvSpPr>
            <p:cNvPr id="19469" name="Line 14"/>
            <p:cNvSpPr/>
            <p:nvPr/>
          </p:nvSpPr>
          <p:spPr>
            <a:xfrm rot="5400000">
              <a:off x="2140712" y="1321561"/>
              <a:ext cx="1768856" cy="1313180"/>
            </a:xfrm>
            <a:prstGeom prst="line">
              <a:avLst/>
            </a:prstGeom>
            <a:ln w="25400" cap="flat" cmpd="sng">
              <a:solidFill>
                <a:schemeClr val="bg1"/>
              </a:solidFill>
              <a:prstDash val="solid"/>
              <a:bevel/>
              <a:headEnd type="none" w="med" len="med"/>
              <a:tailEnd type="none" w="med" len="med"/>
            </a:ln>
          </p:spPr>
        </p:sp>
        <p:sp>
          <p:nvSpPr>
            <p:cNvPr id="19470" name="Rectangle 15"/>
            <p:cNvSpPr/>
            <p:nvPr/>
          </p:nvSpPr>
          <p:spPr>
            <a:xfrm>
              <a:off x="4064000" y="1457959"/>
              <a:ext cx="1524000" cy="728980"/>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19471" name="Rectangle 16"/>
            <p:cNvSpPr/>
            <p:nvPr/>
          </p:nvSpPr>
          <p:spPr>
            <a:xfrm>
              <a:off x="4064000" y="1457959"/>
              <a:ext cx="1524000" cy="728980"/>
            </a:xfrm>
            <a:prstGeom prst="rect">
              <a:avLst/>
            </a:prstGeom>
            <a:noFill/>
            <a:ln w="9525">
              <a:noFill/>
            </a:ln>
          </p:spPr>
          <p:txBody>
            <a:bodyPr lIns="312928" tIns="55880" rIns="55880" bIns="55880" anchor="ctr"/>
            <a:p>
              <a:pPr>
                <a:lnSpc>
                  <a:spcPct val="90000"/>
                </a:lnSpc>
                <a:spcAft>
                  <a:spcPct val="35000"/>
                </a:spcAft>
              </a:pPr>
              <a:endParaRPr lang="zh-CN" altLang="zh-CN" sz="4400"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19472" name="Line 17"/>
            <p:cNvSpPr/>
            <p:nvPr/>
          </p:nvSpPr>
          <p:spPr>
            <a:xfrm>
              <a:off x="3683000" y="1822449"/>
              <a:ext cx="381000" cy="1"/>
            </a:xfrm>
            <a:prstGeom prst="line">
              <a:avLst/>
            </a:prstGeom>
            <a:ln w="25400" cap="flat" cmpd="sng">
              <a:solidFill>
                <a:schemeClr val="bg1"/>
              </a:solidFill>
              <a:prstDash val="solid"/>
              <a:bevel/>
              <a:headEnd type="none" w="med" len="med"/>
              <a:tailEnd type="none" w="med" len="med"/>
            </a:ln>
          </p:spPr>
        </p:sp>
        <p:sp>
          <p:nvSpPr>
            <p:cNvPr id="19473" name="Line 18"/>
            <p:cNvSpPr/>
            <p:nvPr/>
          </p:nvSpPr>
          <p:spPr>
            <a:xfrm rot="5400000">
              <a:off x="2501646" y="1989835"/>
              <a:ext cx="1349248" cy="1013460"/>
            </a:xfrm>
            <a:prstGeom prst="line">
              <a:avLst/>
            </a:prstGeom>
            <a:ln w="25400" cap="flat" cmpd="sng">
              <a:solidFill>
                <a:schemeClr val="bg1"/>
              </a:solidFill>
              <a:prstDash val="solid"/>
              <a:bevel/>
              <a:headEnd type="none" w="med" len="med"/>
              <a:tailEnd type="none" w="med" len="med"/>
            </a:ln>
          </p:spPr>
        </p:sp>
        <p:sp>
          <p:nvSpPr>
            <p:cNvPr id="19474" name="Rectangle 19"/>
            <p:cNvSpPr/>
            <p:nvPr/>
          </p:nvSpPr>
          <p:spPr>
            <a:xfrm>
              <a:off x="4064000" y="2186939"/>
              <a:ext cx="1524000" cy="728980"/>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19475" name="Rectangle 20"/>
            <p:cNvSpPr/>
            <p:nvPr/>
          </p:nvSpPr>
          <p:spPr>
            <a:xfrm>
              <a:off x="4064000" y="2186939"/>
              <a:ext cx="1524000" cy="728980"/>
            </a:xfrm>
            <a:prstGeom prst="rect">
              <a:avLst/>
            </a:prstGeom>
            <a:noFill/>
            <a:ln w="9525">
              <a:noFill/>
            </a:ln>
          </p:spPr>
          <p:txBody>
            <a:bodyPr lIns="312928" tIns="55880" rIns="55880" bIns="55880" anchor="ctr"/>
            <a:p>
              <a:pPr>
                <a:lnSpc>
                  <a:spcPct val="90000"/>
                </a:lnSpc>
                <a:spcAft>
                  <a:spcPct val="35000"/>
                </a:spcAft>
              </a:pPr>
              <a:endParaRPr lang="zh-CN" altLang="zh-CN" sz="4400" dirty="0">
                <a:solidFill>
                  <a:srgbClr val="000000"/>
                </a:solidFill>
                <a:latin typeface="宋体" panose="02010600030101010101" pitchFamily="2" charset="-122"/>
                <a:ea typeface="宋体" panose="02010600030101010101" pitchFamily="2" charset="-122"/>
                <a:sym typeface="宋体" panose="02010600030101010101" pitchFamily="2" charset="-122"/>
              </a:endParaRPr>
            </a:p>
          </p:txBody>
        </p:sp>
        <p:sp>
          <p:nvSpPr>
            <p:cNvPr id="19476" name="Line 21"/>
            <p:cNvSpPr/>
            <p:nvPr/>
          </p:nvSpPr>
          <p:spPr>
            <a:xfrm>
              <a:off x="3683000" y="2551429"/>
              <a:ext cx="381000" cy="1"/>
            </a:xfrm>
            <a:prstGeom prst="line">
              <a:avLst/>
            </a:prstGeom>
            <a:ln w="25400" cap="flat" cmpd="sng">
              <a:solidFill>
                <a:schemeClr val="bg1"/>
              </a:solidFill>
              <a:prstDash val="solid"/>
              <a:bevel/>
              <a:headEnd type="none" w="med" len="med"/>
              <a:tailEnd type="none" w="med" len="med"/>
            </a:ln>
          </p:spPr>
        </p:sp>
        <p:sp>
          <p:nvSpPr>
            <p:cNvPr id="19477" name="Line 22"/>
            <p:cNvSpPr/>
            <p:nvPr/>
          </p:nvSpPr>
          <p:spPr>
            <a:xfrm rot="5400000">
              <a:off x="2863443" y="2660751"/>
              <a:ext cx="927404" cy="708152"/>
            </a:xfrm>
            <a:prstGeom prst="line">
              <a:avLst/>
            </a:prstGeom>
            <a:ln w="25400" cap="flat" cmpd="sng">
              <a:solidFill>
                <a:schemeClr val="bg1"/>
              </a:solidFill>
              <a:prstDash val="solid"/>
              <a:bevel/>
              <a:headEnd type="none" w="med" len="med"/>
              <a:tailEnd type="none" w="med" len="med"/>
            </a:ln>
          </p:spPr>
        </p:sp>
      </p:grpSp>
      <p:sp>
        <p:nvSpPr>
          <p:cNvPr id="19478" name="TextBox 12"/>
          <p:cNvSpPr/>
          <p:nvPr/>
        </p:nvSpPr>
        <p:spPr>
          <a:xfrm>
            <a:off x="4351338" y="657225"/>
            <a:ext cx="792480" cy="275590"/>
          </a:xfrm>
          <a:prstGeom prst="rect">
            <a:avLst/>
          </a:prstGeom>
          <a:noFill/>
          <a:ln w="9525">
            <a:noFill/>
          </a:ln>
        </p:spPr>
        <p:txBody>
          <a:bodyPr wrap="none" anchor="t">
            <a:spAutoFit/>
          </a:bodyPr>
          <a:p>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空气质量</a:t>
            </a:r>
            <a:endPar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9" name="TextBox 15"/>
          <p:cNvSpPr/>
          <p:nvPr/>
        </p:nvSpPr>
        <p:spPr>
          <a:xfrm>
            <a:off x="4351338" y="1347788"/>
            <a:ext cx="487680" cy="275590"/>
          </a:xfrm>
          <a:prstGeom prst="rect">
            <a:avLst/>
          </a:prstGeom>
          <a:noFill/>
          <a:ln w="9525">
            <a:noFill/>
          </a:ln>
        </p:spPr>
        <p:txBody>
          <a:bodyPr wrap="none" anchor="t">
            <a:spAutoFit/>
          </a:bodyPr>
          <a:p>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气温</a:t>
            </a:r>
            <a:endPar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0" name="椭圆 16"/>
          <p:cNvSpPr/>
          <p:nvPr/>
        </p:nvSpPr>
        <p:spPr>
          <a:xfrm>
            <a:off x="4064000" y="1343025"/>
            <a:ext cx="288925" cy="28892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1" name="TextBox 17"/>
          <p:cNvSpPr/>
          <p:nvPr/>
        </p:nvSpPr>
        <p:spPr>
          <a:xfrm>
            <a:off x="4351338" y="2168525"/>
            <a:ext cx="487680" cy="275590"/>
          </a:xfrm>
          <a:prstGeom prst="rect">
            <a:avLst/>
          </a:prstGeom>
          <a:noFill/>
          <a:ln w="9525">
            <a:noFill/>
          </a:ln>
        </p:spPr>
        <p:txBody>
          <a:bodyPr wrap="none" anchor="t">
            <a:spAutoFit/>
          </a:bodyPr>
          <a:p>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风速</a:t>
            </a:r>
            <a:endPar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2" name="椭圆 18"/>
          <p:cNvSpPr/>
          <p:nvPr/>
        </p:nvSpPr>
        <p:spPr>
          <a:xfrm>
            <a:off x="4064000" y="2165350"/>
            <a:ext cx="288925" cy="287338"/>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3" name="TextBox 19"/>
          <p:cNvSpPr/>
          <p:nvPr/>
        </p:nvSpPr>
        <p:spPr>
          <a:xfrm>
            <a:off x="4351338" y="2860675"/>
            <a:ext cx="487680" cy="275590"/>
          </a:xfrm>
          <a:prstGeom prst="rect">
            <a:avLst/>
          </a:prstGeom>
          <a:noFill/>
          <a:ln w="9525">
            <a:noFill/>
          </a:ln>
        </p:spPr>
        <p:txBody>
          <a:bodyPr wrap="none" anchor="t">
            <a:spAutoFit/>
          </a:bodyPr>
          <a:p>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雨量</a:t>
            </a:r>
            <a:endPar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4" name="椭圆 20"/>
          <p:cNvSpPr/>
          <p:nvPr/>
        </p:nvSpPr>
        <p:spPr>
          <a:xfrm>
            <a:off x="4064000" y="2855913"/>
            <a:ext cx="288925" cy="287337"/>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85" name="Group 30"/>
          <p:cNvGrpSpPr/>
          <p:nvPr/>
        </p:nvGrpSpPr>
        <p:grpSpPr>
          <a:xfrm>
            <a:off x="6003925" y="628650"/>
            <a:ext cx="2068525" cy="910945"/>
            <a:chOff x="0" y="0"/>
            <a:chExt cx="2068031" cy="910732"/>
          </a:xfrm>
        </p:grpSpPr>
        <p:sp>
          <p:nvSpPr>
            <p:cNvPr id="19486" name="TextBox 22"/>
            <p:cNvSpPr/>
            <p:nvPr/>
          </p:nvSpPr>
          <p:spPr>
            <a:xfrm>
              <a:off x="0" y="435228"/>
              <a:ext cx="2068031" cy="475504"/>
            </a:xfrm>
            <a:prstGeom prst="rect">
              <a:avLst/>
            </a:prstGeom>
            <a:noFill/>
            <a:ln w="9525">
              <a:noFill/>
            </a:ln>
          </p:spPr>
          <p:txBody>
            <a:bodyPr anchor="t">
              <a:spAutoFit/>
            </a:bodyPr>
            <a:p>
              <a:pPr>
                <a:lnSpc>
                  <a:spcPts val="1500"/>
                </a:lnSpc>
              </a:pPr>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舍弃有大量缺失的风向数据</a:t>
              </a:r>
              <a:endPar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1500"/>
                </a:lnSpc>
              </a:pPr>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保留气温 风速 雨量</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7" name="TextBox 23"/>
            <p:cNvSpPr/>
            <p:nvPr/>
          </p:nvSpPr>
          <p:spPr>
            <a:xfrm>
              <a:off x="20266" y="0"/>
              <a:ext cx="893867" cy="306633"/>
            </a:xfrm>
            <a:prstGeom prst="rect">
              <a:avLst/>
            </a:prstGeom>
            <a:noFill/>
            <a:ln w="9525">
              <a:noFill/>
            </a:ln>
          </p:spPr>
          <p:txBody>
            <a:bodyPr wrap="none" anchor="t">
              <a:spAutoFit/>
            </a:bodyPr>
            <a:p>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天气数据</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8" name="直接连接符 24"/>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
        <p:nvSpPr>
          <p:cNvPr id="19489" name="椭圆 25"/>
          <p:cNvSpPr/>
          <p:nvPr/>
        </p:nvSpPr>
        <p:spPr>
          <a:xfrm>
            <a:off x="4064000" y="652463"/>
            <a:ext cx="288925" cy="28892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90" name="Group 35"/>
          <p:cNvGrpSpPr/>
          <p:nvPr/>
        </p:nvGrpSpPr>
        <p:grpSpPr>
          <a:xfrm>
            <a:off x="6003925" y="2201863"/>
            <a:ext cx="2068525" cy="1103350"/>
            <a:chOff x="0" y="0"/>
            <a:chExt cx="2068031" cy="1103092"/>
          </a:xfrm>
        </p:grpSpPr>
        <p:sp>
          <p:nvSpPr>
            <p:cNvPr id="19491" name="TextBox 27"/>
            <p:cNvSpPr/>
            <p:nvPr/>
          </p:nvSpPr>
          <p:spPr>
            <a:xfrm>
              <a:off x="0" y="435228"/>
              <a:ext cx="2068031" cy="667864"/>
            </a:xfrm>
            <a:prstGeom prst="rect">
              <a:avLst/>
            </a:prstGeom>
            <a:noFill/>
            <a:ln w="9525">
              <a:noFill/>
            </a:ln>
          </p:spPr>
          <p:txBody>
            <a:bodyPr anchor="t">
              <a:spAutoFit/>
            </a:bodyPr>
            <a:p>
              <a:pPr>
                <a:lnSpc>
                  <a:spcPts val="1500"/>
                </a:lnSpc>
              </a:pPr>
              <a:r>
                <a:rPr 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利用时间时间</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区域关系</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将天气数据 空气质量数据 车辆数据连接为一张表</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92" name="TextBox 28"/>
            <p:cNvSpPr/>
            <p:nvPr/>
          </p:nvSpPr>
          <p:spPr>
            <a:xfrm>
              <a:off x="20266" y="0"/>
              <a:ext cx="893867" cy="306633"/>
            </a:xfrm>
            <a:prstGeom prst="rect">
              <a:avLst/>
            </a:prstGeom>
            <a:noFill/>
            <a:ln w="9525">
              <a:noFill/>
            </a:ln>
          </p:spPr>
          <p:txBody>
            <a:bodyPr wrap="none" anchor="t">
              <a:spAutoFit/>
            </a:bodyPr>
            <a:p>
              <a:r>
                <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联立表格</a:t>
              </a:r>
              <a:endParaRPr 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93" name="直接连接符 29"/>
            <p:cNvSpPr/>
            <p:nvPr/>
          </p:nvSpPr>
          <p:spPr>
            <a:xfrm>
              <a:off x="104335" y="307777"/>
              <a:ext cx="1963696" cy="1"/>
            </a:xfrm>
            <a:prstGeom prst="line">
              <a:avLst/>
            </a:prstGeom>
            <a:ln w="9525" cap="flat" cmpd="sng">
              <a:solidFill>
                <a:schemeClr val="bg1"/>
              </a:solidFill>
              <a:prstDash val="solid"/>
              <a:bevel/>
              <a:headEnd type="none" w="med" len="med"/>
              <a:tailEnd type="none" w="med" len="med"/>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椭圆 7"/>
          <p:cNvSpPr/>
          <p:nvPr/>
        </p:nvSpPr>
        <p:spPr>
          <a:xfrm>
            <a:off x="2916238" y="1444625"/>
            <a:ext cx="576262" cy="57467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8" name="椭圆 8"/>
          <p:cNvSpPr/>
          <p:nvPr/>
        </p:nvSpPr>
        <p:spPr>
          <a:xfrm>
            <a:off x="2916238" y="3316288"/>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9" name="椭圆 9"/>
          <p:cNvSpPr/>
          <p:nvPr/>
        </p:nvSpPr>
        <p:spPr>
          <a:xfrm>
            <a:off x="2916238" y="4252913"/>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0" name="椭圆 10"/>
          <p:cNvSpPr/>
          <p:nvPr/>
        </p:nvSpPr>
        <p:spPr>
          <a:xfrm>
            <a:off x="2916238" y="2381250"/>
            <a:ext cx="576262" cy="574675"/>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1" name="TextBox 11"/>
          <p:cNvSpPr/>
          <p:nvPr/>
        </p:nvSpPr>
        <p:spPr>
          <a:xfrm>
            <a:off x="3779838" y="1397000"/>
            <a:ext cx="2011680" cy="645160"/>
          </a:xfrm>
          <a:prstGeom prst="rect">
            <a:avLst/>
          </a:prstGeom>
          <a:noFill/>
          <a:ln w="9525">
            <a:noFill/>
          </a:ln>
        </p:spPr>
        <p:txBody>
          <a:bodyPr wrap="none" anchor="t">
            <a:spAutoFit/>
          </a:bodyPr>
          <a:p>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问题分析</a:t>
            </a:r>
            <a:endPar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2" name="TextBox 12"/>
          <p:cNvSpPr/>
          <p:nvPr/>
        </p:nvSpPr>
        <p:spPr>
          <a:xfrm>
            <a:off x="3779838" y="2333625"/>
            <a:ext cx="2011680" cy="645160"/>
          </a:xfrm>
          <a:prstGeom prst="rect">
            <a:avLst/>
          </a:prstGeom>
          <a:noFill/>
          <a:ln w="9525">
            <a:noFill/>
          </a:ln>
        </p:spPr>
        <p:txBody>
          <a:bodyPr wrap="none" anchor="t">
            <a:spAutoFit/>
          </a:bodyPr>
          <a:p>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数据分析</a:t>
            </a:r>
            <a:endPar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3" name="TextBox 13"/>
          <p:cNvSpPr/>
          <p:nvPr/>
        </p:nvSpPr>
        <p:spPr>
          <a:xfrm>
            <a:off x="3779838" y="3271838"/>
            <a:ext cx="2011680" cy="645160"/>
          </a:xfrm>
          <a:prstGeom prst="rect">
            <a:avLst/>
          </a:prstGeom>
          <a:noFill/>
          <a:ln w="9525">
            <a:noFill/>
          </a:ln>
        </p:spPr>
        <p:txBody>
          <a:bodyPr wrap="none" anchor="t">
            <a:spAutoFit/>
          </a:bodyPr>
          <a:p>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算法框架</a:t>
            </a:r>
            <a:endPar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4" name="TextBox 14"/>
          <p:cNvSpPr/>
          <p:nvPr/>
        </p:nvSpPr>
        <p:spPr>
          <a:xfrm>
            <a:off x="3779838" y="4210050"/>
            <a:ext cx="2011680" cy="645160"/>
          </a:xfrm>
          <a:prstGeom prst="rect">
            <a:avLst/>
          </a:prstGeom>
          <a:noFill/>
          <a:ln w="9525">
            <a:noFill/>
          </a:ln>
        </p:spPr>
        <p:txBody>
          <a:bodyPr wrap="none" anchor="t">
            <a:spAutoFit/>
          </a:bodyPr>
          <a:p>
            <a:r>
              <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特征工程</a:t>
            </a:r>
            <a:endParaRPr lang="zh-CN" altLang="en-US" sz="3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5" name="直接连接符 16"/>
          <p:cNvSpPr/>
          <p:nvPr/>
        </p:nvSpPr>
        <p:spPr>
          <a:xfrm>
            <a:off x="2700338" y="2139950"/>
            <a:ext cx="4319587" cy="0"/>
          </a:xfrm>
          <a:prstGeom prst="line">
            <a:avLst/>
          </a:prstGeom>
          <a:ln w="9525" cap="flat" cmpd="sng">
            <a:solidFill>
              <a:schemeClr val="bg1"/>
            </a:solidFill>
            <a:prstDash val="solid"/>
            <a:bevel/>
            <a:headEnd type="none" w="med" len="med"/>
            <a:tailEnd type="none" w="med" len="med"/>
          </a:ln>
        </p:spPr>
      </p:sp>
      <p:sp>
        <p:nvSpPr>
          <p:cNvPr id="4106" name="直接连接符 19"/>
          <p:cNvSpPr/>
          <p:nvPr/>
        </p:nvSpPr>
        <p:spPr>
          <a:xfrm>
            <a:off x="2674938" y="3148013"/>
            <a:ext cx="4321175" cy="0"/>
          </a:xfrm>
          <a:prstGeom prst="line">
            <a:avLst/>
          </a:prstGeom>
          <a:ln w="9525" cap="flat" cmpd="sng">
            <a:solidFill>
              <a:schemeClr val="bg1"/>
            </a:solidFill>
            <a:prstDash val="solid"/>
            <a:bevel/>
            <a:headEnd type="none" w="med" len="med"/>
            <a:tailEnd type="none" w="med" len="med"/>
          </a:ln>
        </p:spPr>
      </p:sp>
      <p:sp>
        <p:nvSpPr>
          <p:cNvPr id="4107" name="直接连接符 20"/>
          <p:cNvSpPr/>
          <p:nvPr/>
        </p:nvSpPr>
        <p:spPr>
          <a:xfrm>
            <a:off x="2671763" y="4083050"/>
            <a:ext cx="4321175" cy="1588"/>
          </a:xfrm>
          <a:prstGeom prst="line">
            <a:avLst/>
          </a:prstGeom>
          <a:ln w="9525" cap="flat" cmpd="sng">
            <a:solidFill>
              <a:schemeClr val="bg1"/>
            </a:solidFill>
            <a:prstDash val="solid"/>
            <a:bevel/>
            <a:headEnd type="none" w="med" len="med"/>
            <a:tailEnd type="none" w="med" len="med"/>
          </a:ln>
        </p:spPr>
      </p:sp>
      <p:sp>
        <p:nvSpPr>
          <p:cNvPr id="4108" name="TextBox 23"/>
          <p:cNvSpPr/>
          <p:nvPr/>
        </p:nvSpPr>
        <p:spPr>
          <a:xfrm>
            <a:off x="1622425" y="592138"/>
            <a:ext cx="1635125" cy="461962"/>
          </a:xfrm>
          <a:prstGeom prst="rect">
            <a:avLst/>
          </a:prstGeom>
          <a:noFill/>
          <a:ln w="9525">
            <a:noFill/>
          </a:ln>
        </p:spPr>
        <p:txBody>
          <a:bodyPr wrap="none" anchor="t">
            <a:spAutoFit/>
          </a:bodyPr>
          <a:p>
            <a:r>
              <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ONTENTS</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9" name="矩形 24"/>
          <p:cNvSpPr/>
          <p:nvPr/>
        </p:nvSpPr>
        <p:spPr>
          <a:xfrm>
            <a:off x="644525" y="203200"/>
            <a:ext cx="801688" cy="1200150"/>
          </a:xfrm>
          <a:prstGeom prst="rect">
            <a:avLst/>
          </a:prstGeom>
          <a:noFill/>
          <a:ln w="9525">
            <a:noFill/>
          </a:ln>
        </p:spPr>
        <p:txBody>
          <a:bodyPr wrap="none" anchor="t">
            <a:spAutoFit/>
          </a:bodyPr>
          <a:p>
            <a:r>
              <a:rPr lang="en-US" alt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4110" name="椭圆 25"/>
          <p:cNvSpPr/>
          <p:nvPr/>
        </p:nvSpPr>
        <p:spPr>
          <a:xfrm>
            <a:off x="466725" y="225425"/>
            <a:ext cx="1155700" cy="1154113"/>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Freeform 5"/>
          <p:cNvSpPr/>
          <p:nvPr/>
        </p:nvSpPr>
        <p:spPr>
          <a:xfrm>
            <a:off x="3036888" y="1417638"/>
            <a:ext cx="2890837" cy="3538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BFBFBF"/>
          </a:solidFill>
          <a:ln w="9525">
            <a:noFill/>
          </a:ln>
        </p:spPr>
        <p:txBody>
          <a:bodyPr/>
          <a:p>
            <a:endParaRPr lang="zh-CN" altLang="en-US"/>
          </a:p>
        </p:txBody>
      </p:sp>
      <p:sp>
        <p:nvSpPr>
          <p:cNvPr id="27650" name="Freeform 6"/>
          <p:cNvSpPr/>
          <p:nvPr/>
        </p:nvSpPr>
        <p:spPr>
          <a:xfrm>
            <a:off x="2881313" y="1497013"/>
            <a:ext cx="395287" cy="45878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chemeClr val="bg1"/>
          </a:solidFill>
          <a:ln w="9525">
            <a:noFill/>
          </a:ln>
        </p:spPr>
        <p:txBody>
          <a:bodyPr/>
          <a:p>
            <a:endParaRPr lang="zh-CN" altLang="en-US"/>
          </a:p>
        </p:txBody>
      </p:sp>
      <p:sp>
        <p:nvSpPr>
          <p:cNvPr id="27651" name="Freeform 7"/>
          <p:cNvSpPr/>
          <p:nvPr/>
        </p:nvSpPr>
        <p:spPr>
          <a:xfrm>
            <a:off x="4329113" y="908050"/>
            <a:ext cx="398462" cy="46037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chemeClr val="bg1"/>
          </a:solidFill>
          <a:ln w="9525">
            <a:noFill/>
          </a:ln>
        </p:spPr>
        <p:txBody>
          <a:bodyPr/>
          <a:p>
            <a:endParaRPr lang="zh-CN" altLang="en-US"/>
          </a:p>
        </p:txBody>
      </p:sp>
      <p:sp>
        <p:nvSpPr>
          <p:cNvPr id="27652" name="Freeform 8"/>
          <p:cNvSpPr/>
          <p:nvPr/>
        </p:nvSpPr>
        <p:spPr>
          <a:xfrm>
            <a:off x="5741988" y="1787525"/>
            <a:ext cx="395287" cy="4572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chemeClr val="bg1"/>
          </a:solidFill>
          <a:ln w="9525">
            <a:noFill/>
          </a:ln>
        </p:spPr>
        <p:txBody>
          <a:bodyPr/>
          <a:p>
            <a:endParaRPr lang="zh-CN" altLang="en-US"/>
          </a:p>
        </p:txBody>
      </p:sp>
      <p:sp>
        <p:nvSpPr>
          <p:cNvPr id="27653" name="Freeform 9"/>
          <p:cNvSpPr/>
          <p:nvPr/>
        </p:nvSpPr>
        <p:spPr>
          <a:xfrm>
            <a:off x="5494338" y="3355975"/>
            <a:ext cx="400050" cy="46037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chemeClr val="bg1"/>
          </a:solidFill>
          <a:ln w="9525">
            <a:noFill/>
          </a:ln>
        </p:spPr>
        <p:txBody>
          <a:bodyPr/>
          <a:p>
            <a:endParaRPr lang="zh-CN" altLang="en-US"/>
          </a:p>
        </p:txBody>
      </p:sp>
      <p:sp>
        <p:nvSpPr>
          <p:cNvPr id="27654" name="Freeform 10"/>
          <p:cNvSpPr/>
          <p:nvPr/>
        </p:nvSpPr>
        <p:spPr>
          <a:xfrm>
            <a:off x="3694113" y="1625600"/>
            <a:ext cx="395287" cy="45878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chemeClr val="bg1"/>
          </a:solidFill>
          <a:ln w="9525">
            <a:noFill/>
          </a:ln>
        </p:spPr>
        <p:txBody>
          <a:bodyPr/>
          <a:p>
            <a:endParaRPr lang="zh-CN" altLang="en-US"/>
          </a:p>
        </p:txBody>
      </p:sp>
      <p:sp>
        <p:nvSpPr>
          <p:cNvPr id="27655" name="Freeform 11"/>
          <p:cNvSpPr/>
          <p:nvPr/>
        </p:nvSpPr>
        <p:spPr>
          <a:xfrm>
            <a:off x="2817813" y="3235325"/>
            <a:ext cx="395287" cy="455613"/>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chemeClr val="bg1"/>
          </a:solidFill>
          <a:ln w="9525">
            <a:noFill/>
          </a:ln>
        </p:spPr>
        <p:txBody>
          <a:bodyPr/>
          <a:p>
            <a:endParaRPr lang="zh-CN" altLang="en-US"/>
          </a:p>
        </p:txBody>
      </p:sp>
      <p:sp>
        <p:nvSpPr>
          <p:cNvPr id="27656" name="Freeform 12"/>
          <p:cNvSpPr/>
          <p:nvPr/>
        </p:nvSpPr>
        <p:spPr>
          <a:xfrm>
            <a:off x="5056188" y="1965325"/>
            <a:ext cx="395287" cy="455613"/>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chemeClr val="bg1"/>
          </a:solidFill>
          <a:ln w="9525">
            <a:noFill/>
          </a:ln>
        </p:spPr>
        <p:txBody>
          <a:bodyPr/>
          <a:p>
            <a:endParaRPr lang="zh-CN" altLang="en-US"/>
          </a:p>
        </p:txBody>
      </p:sp>
      <p:sp>
        <p:nvSpPr>
          <p:cNvPr id="27657" name="Freeform 13"/>
          <p:cNvSpPr/>
          <p:nvPr/>
        </p:nvSpPr>
        <p:spPr>
          <a:xfrm>
            <a:off x="4972050" y="3968750"/>
            <a:ext cx="222250" cy="2540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chemeClr val="bg1">
              <a:alpha val="27843"/>
            </a:schemeClr>
          </a:solidFill>
          <a:ln w="9525">
            <a:noFill/>
          </a:ln>
        </p:spPr>
        <p:txBody>
          <a:bodyPr/>
          <a:p>
            <a:endParaRPr lang="zh-CN" altLang="en-US"/>
          </a:p>
        </p:txBody>
      </p:sp>
      <p:sp>
        <p:nvSpPr>
          <p:cNvPr id="27658" name="Freeform 14"/>
          <p:cNvSpPr/>
          <p:nvPr/>
        </p:nvSpPr>
        <p:spPr>
          <a:xfrm>
            <a:off x="3479800" y="2424113"/>
            <a:ext cx="217488" cy="25558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chemeClr val="bg1">
              <a:alpha val="27843"/>
            </a:schemeClr>
          </a:solidFill>
          <a:ln w="9525">
            <a:noFill/>
          </a:ln>
        </p:spPr>
        <p:txBody>
          <a:bodyPr/>
          <a:p>
            <a:endParaRPr lang="zh-CN" altLang="en-US"/>
          </a:p>
        </p:txBody>
      </p:sp>
      <p:sp>
        <p:nvSpPr>
          <p:cNvPr id="27659" name="Freeform 15"/>
          <p:cNvSpPr/>
          <p:nvPr/>
        </p:nvSpPr>
        <p:spPr>
          <a:xfrm>
            <a:off x="4221163" y="2036763"/>
            <a:ext cx="219075" cy="252412"/>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chemeClr val="bg1">
              <a:alpha val="27843"/>
            </a:schemeClr>
          </a:solidFill>
          <a:ln w="9525">
            <a:noFill/>
          </a:ln>
        </p:spPr>
        <p:txBody>
          <a:bodyPr/>
          <a:p>
            <a:endParaRPr lang="zh-CN" altLang="en-US"/>
          </a:p>
        </p:txBody>
      </p:sp>
      <p:sp>
        <p:nvSpPr>
          <p:cNvPr id="27660" name="Freeform 16"/>
          <p:cNvSpPr/>
          <p:nvPr/>
        </p:nvSpPr>
        <p:spPr>
          <a:xfrm>
            <a:off x="4662488" y="3349625"/>
            <a:ext cx="219075" cy="250825"/>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chemeClr val="bg1">
              <a:alpha val="27843"/>
            </a:schemeClr>
          </a:solidFill>
          <a:ln w="9525">
            <a:noFill/>
          </a:ln>
        </p:spPr>
        <p:txBody>
          <a:bodyPr/>
          <a:p>
            <a:endParaRPr lang="zh-CN" altLang="en-US"/>
          </a:p>
        </p:txBody>
      </p:sp>
      <p:sp>
        <p:nvSpPr>
          <p:cNvPr id="27661" name="Freeform 17"/>
          <p:cNvSpPr/>
          <p:nvPr/>
        </p:nvSpPr>
        <p:spPr>
          <a:xfrm>
            <a:off x="3359150" y="3111500"/>
            <a:ext cx="217488" cy="25400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4C6062"/>
          </a:solidFill>
          <a:ln w="9525">
            <a:noFill/>
          </a:ln>
        </p:spPr>
        <p:txBody>
          <a:bodyPr/>
          <a:p>
            <a:endParaRPr lang="zh-CN" altLang="en-US"/>
          </a:p>
        </p:txBody>
      </p:sp>
      <p:sp>
        <p:nvSpPr>
          <p:cNvPr id="27662" name="Freeform 18"/>
          <p:cNvSpPr/>
          <p:nvPr/>
        </p:nvSpPr>
        <p:spPr>
          <a:xfrm>
            <a:off x="5437188" y="2524125"/>
            <a:ext cx="222250" cy="25558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chemeClr val="bg1">
              <a:alpha val="27843"/>
            </a:schemeClr>
          </a:solidFill>
          <a:ln w="9525">
            <a:noFill/>
          </a:ln>
        </p:spPr>
        <p:txBody>
          <a:bodyPr/>
          <a:p>
            <a:endParaRPr lang="zh-CN" altLang="en-US"/>
          </a:p>
        </p:txBody>
      </p:sp>
      <p:sp>
        <p:nvSpPr>
          <p:cNvPr id="27663" name="Freeform 19"/>
          <p:cNvSpPr/>
          <p:nvPr/>
        </p:nvSpPr>
        <p:spPr>
          <a:xfrm>
            <a:off x="3935413" y="3602038"/>
            <a:ext cx="217487" cy="255587"/>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chemeClr val="bg1">
              <a:alpha val="27843"/>
            </a:schemeClr>
          </a:solidFill>
          <a:ln w="9525">
            <a:noFill/>
          </a:ln>
        </p:spPr>
        <p:txBody>
          <a:bodyPr/>
          <a:p>
            <a:endParaRPr lang="zh-CN" altLang="en-US"/>
          </a:p>
        </p:txBody>
      </p:sp>
      <p:sp>
        <p:nvSpPr>
          <p:cNvPr id="27664" name="Freeform 20"/>
          <p:cNvSpPr/>
          <p:nvPr/>
        </p:nvSpPr>
        <p:spPr>
          <a:xfrm>
            <a:off x="4564063" y="2589213"/>
            <a:ext cx="217487" cy="252412"/>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0"/>
              </a:cxn>
              <a:cxn ang="0">
                <a:pos x="2147483647" y="0"/>
              </a:cxn>
            </a:cxnLst>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chemeClr val="bg1">
              <a:alpha val="27843"/>
            </a:schemeClr>
          </a:solidFill>
          <a:ln w="9525">
            <a:noFill/>
          </a:ln>
        </p:spPr>
        <p:txBody>
          <a:bodyPr/>
          <a:p>
            <a:endParaRPr lang="zh-CN" altLang="en-US"/>
          </a:p>
        </p:txBody>
      </p:sp>
      <p:sp>
        <p:nvSpPr>
          <p:cNvPr id="27665" name="TextBox 50"/>
          <p:cNvSpPr txBox="1"/>
          <p:nvPr/>
        </p:nvSpPr>
        <p:spPr>
          <a:xfrm>
            <a:off x="1423353" y="3290570"/>
            <a:ext cx="1280160" cy="345440"/>
          </a:xfrm>
          <a:prstGeom prst="rect">
            <a:avLst/>
          </a:prstGeom>
          <a:noFill/>
          <a:ln w="9525">
            <a:noFill/>
          </a:ln>
        </p:spPr>
        <p:txBody>
          <a:bodyPr wrap="none" lIns="68580" tIns="34290" rIns="68580" bIns="34290" anchor="t">
            <a:spAutoFit/>
          </a:bodyPr>
          <a:p>
            <a:r>
              <a:rPr lang="zh-CN" dirty="0">
                <a:solidFill>
                  <a:srgbClr val="FFFFFF"/>
                </a:solidFill>
                <a:latin typeface="微软雅黑" panose="020B0503020204020204" pitchFamily="34" charset="-122"/>
                <a:ea typeface="微软雅黑" panose="020B0503020204020204" pitchFamily="34" charset="-122"/>
              </a:rPr>
              <a:t>公交车数量</a:t>
            </a:r>
            <a:endParaRPr lang="zh-CN" dirty="0">
              <a:solidFill>
                <a:srgbClr val="FFFFFF"/>
              </a:solidFill>
              <a:latin typeface="微软雅黑" panose="020B0503020204020204" pitchFamily="34" charset="-122"/>
              <a:ea typeface="微软雅黑" panose="020B0503020204020204" pitchFamily="34" charset="-122"/>
            </a:endParaRPr>
          </a:p>
        </p:txBody>
      </p:sp>
      <p:sp>
        <p:nvSpPr>
          <p:cNvPr id="27666" name="TextBox 51"/>
          <p:cNvSpPr txBox="1"/>
          <p:nvPr/>
        </p:nvSpPr>
        <p:spPr>
          <a:xfrm>
            <a:off x="6380163" y="1851025"/>
            <a:ext cx="594360" cy="345440"/>
          </a:xfrm>
          <a:prstGeom prst="rect">
            <a:avLst/>
          </a:prstGeom>
          <a:noFill/>
          <a:ln w="9525">
            <a:noFill/>
          </a:ln>
        </p:spPr>
        <p:txBody>
          <a:bodyPr wrap="none" lIns="68580" tIns="34290" rIns="68580" bIns="34290" anchor="t">
            <a:spAutoFit/>
          </a:bodyPr>
          <a:p>
            <a:r>
              <a:rPr lang="zh-CN" dirty="0">
                <a:solidFill>
                  <a:srgbClr val="FFFFFF"/>
                </a:solidFill>
                <a:latin typeface="微软雅黑" panose="020B0503020204020204" pitchFamily="34" charset="-122"/>
                <a:ea typeface="微软雅黑" panose="020B0503020204020204" pitchFamily="34" charset="-122"/>
              </a:rPr>
              <a:t>风速</a:t>
            </a:r>
            <a:endParaRPr lang="zh-CN" dirty="0">
              <a:solidFill>
                <a:srgbClr val="FFFFFF"/>
              </a:solidFill>
              <a:latin typeface="微软雅黑" panose="020B0503020204020204" pitchFamily="34" charset="-122"/>
              <a:ea typeface="微软雅黑" panose="020B0503020204020204" pitchFamily="34" charset="-122"/>
            </a:endParaRPr>
          </a:p>
        </p:txBody>
      </p:sp>
      <p:sp>
        <p:nvSpPr>
          <p:cNvPr id="27667" name="TextBox 52"/>
          <p:cNvSpPr txBox="1"/>
          <p:nvPr/>
        </p:nvSpPr>
        <p:spPr>
          <a:xfrm>
            <a:off x="6132513" y="3430588"/>
            <a:ext cx="594360" cy="345440"/>
          </a:xfrm>
          <a:prstGeom prst="rect">
            <a:avLst/>
          </a:prstGeom>
          <a:noFill/>
          <a:ln w="9525">
            <a:noFill/>
          </a:ln>
        </p:spPr>
        <p:txBody>
          <a:bodyPr wrap="none" lIns="68580" tIns="34290" rIns="68580" bIns="34290" anchor="t">
            <a:spAutoFit/>
          </a:bodyPr>
          <a:p>
            <a:r>
              <a:rPr lang="zh-CN" dirty="0">
                <a:solidFill>
                  <a:srgbClr val="FFFFFF"/>
                </a:solidFill>
                <a:latin typeface="微软雅黑" panose="020B0503020204020204" pitchFamily="34" charset="-122"/>
                <a:ea typeface="微软雅黑" panose="020B0503020204020204" pitchFamily="34" charset="-122"/>
              </a:rPr>
              <a:t>雨量</a:t>
            </a:r>
            <a:endParaRPr lang="zh-CN" dirty="0">
              <a:solidFill>
                <a:srgbClr val="FFFFFF"/>
              </a:solidFill>
              <a:latin typeface="微软雅黑" panose="020B0503020204020204" pitchFamily="34" charset="-122"/>
              <a:ea typeface="微软雅黑" panose="020B0503020204020204" pitchFamily="34" charset="-122"/>
            </a:endParaRPr>
          </a:p>
        </p:txBody>
      </p:sp>
      <p:sp>
        <p:nvSpPr>
          <p:cNvPr id="27668" name="TextBox 53"/>
          <p:cNvSpPr txBox="1"/>
          <p:nvPr/>
        </p:nvSpPr>
        <p:spPr>
          <a:xfrm>
            <a:off x="1249045" y="1625283"/>
            <a:ext cx="1280160" cy="345440"/>
          </a:xfrm>
          <a:prstGeom prst="rect">
            <a:avLst/>
          </a:prstGeom>
          <a:noFill/>
          <a:ln w="9525">
            <a:noFill/>
          </a:ln>
        </p:spPr>
        <p:txBody>
          <a:bodyPr wrap="none" lIns="68580" tIns="34290" rIns="68580" bIns="34290" anchor="t">
            <a:spAutoFit/>
          </a:bodyPr>
          <a:p>
            <a:r>
              <a:rPr lang="zh-CN" altLang="en-US" dirty="0">
                <a:solidFill>
                  <a:srgbClr val="FFFFFF"/>
                </a:solidFill>
                <a:latin typeface="微软雅黑" panose="020B0503020204020204" pitchFamily="34" charset="-122"/>
                <a:ea typeface="微软雅黑" panose="020B0503020204020204" pitchFamily="34" charset="-122"/>
              </a:rPr>
              <a:t>出租车数量</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7669" name="TextBox 54"/>
          <p:cNvSpPr txBox="1"/>
          <p:nvPr/>
        </p:nvSpPr>
        <p:spPr>
          <a:xfrm>
            <a:off x="4956810" y="1368108"/>
            <a:ext cx="594360" cy="345440"/>
          </a:xfrm>
          <a:prstGeom prst="rect">
            <a:avLst/>
          </a:prstGeom>
          <a:noFill/>
          <a:ln w="9525">
            <a:noFill/>
          </a:ln>
        </p:spPr>
        <p:txBody>
          <a:bodyPr wrap="none" lIns="68580" tIns="34290" rIns="68580" bIns="34290" anchor="t">
            <a:spAutoFit/>
          </a:bodyPr>
          <a:p>
            <a:r>
              <a:rPr lang="zh-CN" dirty="0">
                <a:solidFill>
                  <a:srgbClr val="FFFFFF"/>
                </a:solidFill>
                <a:latin typeface="微软雅黑" panose="020B0503020204020204" pitchFamily="34" charset="-122"/>
                <a:ea typeface="微软雅黑" panose="020B0503020204020204" pitchFamily="34" charset="-122"/>
              </a:rPr>
              <a:t>气温</a:t>
            </a:r>
            <a:endParaRPr lang="zh-CN" dirty="0">
              <a:solidFill>
                <a:srgbClr val="FFFFFF"/>
              </a:solidFill>
              <a:latin typeface="微软雅黑" panose="020B0503020204020204" pitchFamily="34" charset="-122"/>
              <a:ea typeface="微软雅黑" panose="020B0503020204020204" pitchFamily="34" charset="-122"/>
            </a:endParaRPr>
          </a:p>
        </p:txBody>
      </p:sp>
      <p:sp>
        <p:nvSpPr>
          <p:cNvPr id="27670" name="任意多边形 88"/>
          <p:cNvSpPr/>
          <p:nvPr/>
        </p:nvSpPr>
        <p:spPr>
          <a:xfrm>
            <a:off x="5927725" y="2011363"/>
            <a:ext cx="350838" cy="0"/>
          </a:xfrm>
          <a:custGeom>
            <a:avLst/>
            <a:gdLst/>
            <a:ahLst/>
            <a:cxnLst>
              <a:cxn ang="0">
                <a:pos x="0" y="0"/>
              </a:cxn>
              <a:cxn ang="0">
                <a:pos x="328881" y="0"/>
              </a:cxn>
            </a:cxnLst>
            <a:pathLst>
              <a:path w="361950" h="1">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27671" name="任意多边形 89"/>
          <p:cNvSpPr/>
          <p:nvPr/>
        </p:nvSpPr>
        <p:spPr>
          <a:xfrm>
            <a:off x="5697538" y="3587750"/>
            <a:ext cx="350837" cy="0"/>
          </a:xfrm>
          <a:custGeom>
            <a:avLst/>
            <a:gdLst/>
            <a:ahLst/>
            <a:cxnLst>
              <a:cxn ang="0">
                <a:pos x="0" y="0"/>
              </a:cxn>
              <a:cxn ang="0">
                <a:pos x="329997" y="0"/>
              </a:cxn>
            </a:cxnLst>
            <a:pathLst>
              <a:path w="361950" h="1">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27672" name="任意多边形 90"/>
          <p:cNvSpPr/>
          <p:nvPr/>
        </p:nvSpPr>
        <p:spPr>
          <a:xfrm flipV="1">
            <a:off x="2528888" y="3417888"/>
            <a:ext cx="463550" cy="44450"/>
          </a:xfrm>
          <a:custGeom>
            <a:avLst/>
            <a:gdLst/>
            <a:ahLst/>
            <a:cxnLst>
              <a:cxn ang="0">
                <a:pos x="0" y="0"/>
              </a:cxn>
              <a:cxn ang="0">
                <a:pos x="759664" y="0"/>
              </a:cxn>
            </a:cxnLst>
            <a:pathLst>
              <a:path w="361950" h="59000">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27673" name="任意多边形 91"/>
          <p:cNvSpPr/>
          <p:nvPr/>
        </p:nvSpPr>
        <p:spPr>
          <a:xfrm>
            <a:off x="2327910" y="1774825"/>
            <a:ext cx="866140" cy="76200"/>
          </a:xfrm>
          <a:custGeom>
            <a:avLst/>
            <a:gdLst/>
            <a:ahLst/>
            <a:cxnLst>
              <a:cxn ang="0">
                <a:pos x="0" y="0"/>
              </a:cxn>
              <a:cxn ang="0">
                <a:pos x="21233565" y="0"/>
              </a:cxn>
            </a:cxnLst>
            <a:pathLst>
              <a:path w="361950" h="96595">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27674" name="任意多边形 92"/>
          <p:cNvSpPr/>
          <p:nvPr/>
        </p:nvSpPr>
        <p:spPr>
          <a:xfrm rot="-5400000">
            <a:off x="5019675" y="1931988"/>
            <a:ext cx="512763" cy="46037"/>
          </a:xfrm>
          <a:custGeom>
            <a:avLst/>
            <a:gdLst/>
            <a:ahLst/>
            <a:cxnLst>
              <a:cxn ang="0">
                <a:pos x="0" y="0"/>
              </a:cxn>
              <a:cxn ang="0">
                <a:pos x="1029884" y="0"/>
              </a:cxn>
            </a:cxnLst>
            <a:pathLst>
              <a:path w="361950" h="59000">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2" name="任意多边形 92"/>
          <p:cNvSpPr/>
          <p:nvPr/>
        </p:nvSpPr>
        <p:spPr>
          <a:xfrm rot="-5400000">
            <a:off x="4330700" y="733108"/>
            <a:ext cx="512763" cy="46037"/>
          </a:xfrm>
          <a:custGeom>
            <a:avLst/>
            <a:gdLst/>
            <a:ahLst/>
            <a:cxnLst>
              <a:cxn ang="0">
                <a:pos x="0" y="0"/>
              </a:cxn>
              <a:cxn ang="0">
                <a:pos x="1029884" y="0"/>
              </a:cxn>
            </a:cxnLst>
            <a:pathLst>
              <a:path w="361950" h="59000">
                <a:moveTo>
                  <a:pt x="0" y="0"/>
                </a:moveTo>
                <a:lnTo>
                  <a:pt x="361950" y="0"/>
                </a:lnTo>
              </a:path>
            </a:pathLst>
          </a:custGeom>
          <a:noFill/>
          <a:ln w="19050" cap="flat" cmpd="sng">
            <a:solidFill>
              <a:schemeClr val="bg1"/>
            </a:solidFill>
            <a:prstDash val="sysDash"/>
            <a:round/>
            <a:headEnd type="none" w="med" len="med"/>
            <a:tailEnd type="none" w="med" len="med"/>
          </a:ln>
        </p:spPr>
        <p:txBody>
          <a:bodyPr/>
          <a:p>
            <a:endParaRPr lang="zh-CN" altLang="en-US"/>
          </a:p>
        </p:txBody>
      </p:sp>
      <p:sp>
        <p:nvSpPr>
          <p:cNvPr id="3" name="文本框 2"/>
          <p:cNvSpPr txBox="1"/>
          <p:nvPr/>
        </p:nvSpPr>
        <p:spPr>
          <a:xfrm>
            <a:off x="4023360" y="131445"/>
            <a:ext cx="1299845" cy="368300"/>
          </a:xfrm>
          <a:prstGeom prst="rect">
            <a:avLst/>
          </a:prstGeom>
          <a:noFill/>
        </p:spPr>
        <p:txBody>
          <a:bodyPr wrap="square" rtlCol="0">
            <a:spAutoFit/>
          </a:bodyPr>
          <a:p>
            <a:r>
              <a:rPr lang="zh-CN" altLang="en-US" b="1" u="sng" dirty="0">
                <a:solidFill>
                  <a:srgbClr val="FFFFFF"/>
                </a:solidFill>
                <a:latin typeface="微软雅黑" panose="020B0503020204020204" pitchFamily="34" charset="-122"/>
                <a:ea typeface="微软雅黑" panose="020B0503020204020204" pitchFamily="34" charset="-122"/>
                <a:sym typeface="+mn-ea"/>
              </a:rPr>
              <a:t>空气质量</a:t>
            </a:r>
            <a:endParaRPr lang="zh-CN" altLang="en-US" b="1" u="sng"/>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53110" y="1605280"/>
            <a:ext cx="7637780" cy="19335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6"/>
          <p:cNvSpPr/>
          <p:nvPr/>
        </p:nvSpPr>
        <p:spPr>
          <a:xfrm>
            <a:off x="2651760" y="1715770"/>
            <a:ext cx="3840480" cy="1198880"/>
          </a:xfrm>
          <a:prstGeom prst="rect">
            <a:avLst/>
          </a:prstGeom>
          <a:noFill/>
          <a:ln w="9525">
            <a:noFill/>
          </a:ln>
        </p:spPr>
        <p:txBody>
          <a:bodyPr wrap="none" anchor="t">
            <a:spAutoFit/>
          </a:bodyPr>
          <a:p>
            <a:r>
              <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模型建立</a:t>
            </a:r>
            <a:endPar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任意多边形 35"/>
          <p:cNvSpPr/>
          <p:nvPr/>
        </p:nvSpPr>
        <p:spPr>
          <a:xfrm>
            <a:off x="3656330" y="2281238"/>
            <a:ext cx="1014413" cy="1309687"/>
          </a:xfrm>
          <a:custGeom>
            <a:avLst/>
            <a:gdLst>
              <a:gd name="txL" fmla="*/ 0 w 1352638"/>
              <a:gd name="txT" fmla="*/ 0 h 1747217"/>
              <a:gd name="txR" fmla="*/ 1352638 w 1352638"/>
              <a:gd name="txB" fmla="*/ 1747217 h 1747217"/>
            </a:gdLst>
            <a:ahLst/>
            <a:cxnLst>
              <a:cxn ang="0">
                <a:pos x="380235" y="7"/>
              </a:cxn>
              <a:cxn ang="0">
                <a:pos x="410907" y="13317"/>
              </a:cxn>
              <a:cxn ang="0">
                <a:pos x="570496" y="178254"/>
              </a:cxn>
              <a:cxn ang="0">
                <a:pos x="399983" y="342595"/>
              </a:cxn>
              <a:cxn ang="0">
                <a:pos x="398904" y="404265"/>
              </a:cxn>
              <a:cxn ang="0">
                <a:pos x="553419" y="563958"/>
              </a:cxn>
              <a:cxn ang="0">
                <a:pos x="388159" y="723235"/>
              </a:cxn>
              <a:cxn ang="0">
                <a:pos x="326368" y="722160"/>
              </a:cxn>
              <a:cxn ang="0">
                <a:pos x="12264" y="397530"/>
              </a:cxn>
              <a:cxn ang="0">
                <a:pos x="6" y="366472"/>
              </a:cxn>
              <a:cxn ang="0">
                <a:pos x="13343" y="335860"/>
              </a:cxn>
              <a:cxn ang="0">
                <a:pos x="349116" y="12241"/>
              </a:cxn>
              <a:cxn ang="0">
                <a:pos x="380235" y="7"/>
              </a:cxn>
            </a:cxnLst>
            <a:rect l="txL" t="txT" r="txR" b="txB"/>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chemeClr val="bg1">
              <a:alpha val="27843"/>
            </a:schemeClr>
          </a:solidFill>
          <a:ln w="9525">
            <a:noFill/>
          </a:ln>
        </p:spPr>
        <p:txBody>
          <a:bodyPr lIns="162000" tIns="0" rIns="0" bIns="0" anchor="ctr"/>
          <a:p>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Shuffle</a:t>
            </a:r>
            <a:endPar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Split</a:t>
            </a:r>
            <a:endPar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8674" name="任意多边形 36"/>
          <p:cNvSpPr/>
          <p:nvPr/>
        </p:nvSpPr>
        <p:spPr>
          <a:xfrm>
            <a:off x="3680143" y="1560513"/>
            <a:ext cx="1311275" cy="1009650"/>
          </a:xfrm>
          <a:custGeom>
            <a:avLst/>
            <a:gdLst>
              <a:gd name="txL" fmla="*/ 0 w 1747878"/>
              <a:gd name="txT" fmla="*/ 0 h 1344614"/>
              <a:gd name="txR" fmla="*/ 1747878 w 1747878"/>
              <a:gd name="txB" fmla="*/ 1344614 h 1344614"/>
            </a:gdLst>
            <a:ahLst/>
            <a:cxnLst>
              <a:cxn ang="0">
                <a:pos x="364043" y="0"/>
              </a:cxn>
              <a:cxn ang="0">
                <a:pos x="394996" y="12833"/>
              </a:cxn>
              <a:cxn ang="0">
                <a:pos x="725614" y="343760"/>
              </a:cxn>
              <a:cxn ang="0">
                <a:pos x="725614" y="405722"/>
              </a:cxn>
              <a:cxn ang="0">
                <a:pos x="562891" y="568597"/>
              </a:cxn>
              <a:cxn ang="0">
                <a:pos x="394996" y="400544"/>
              </a:cxn>
              <a:cxn ang="0">
                <a:pos x="333092" y="400544"/>
              </a:cxn>
              <a:cxn ang="0">
                <a:pos x="175543" y="558240"/>
              </a:cxn>
              <a:cxn ang="0">
                <a:pos x="12821" y="395365"/>
              </a:cxn>
              <a:cxn ang="0">
                <a:pos x="12821" y="333403"/>
              </a:cxn>
              <a:cxn ang="0">
                <a:pos x="333091" y="12833"/>
              </a:cxn>
              <a:cxn ang="0">
                <a:pos x="364043" y="0"/>
              </a:cxn>
            </a:cxnLst>
            <a:rect l="txL" t="txT" r="txR" b="txB"/>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chemeClr val="bg1"/>
          </a:solidFill>
          <a:ln w="9525">
            <a:noFill/>
          </a:ln>
        </p:spPr>
        <p:txBody>
          <a:bodyPr lIns="0" tIns="0" rIns="0" bIns="162000" anchor="ctr"/>
          <a:p>
            <a:pPr algn="ctr"/>
            <a:r>
              <a:rPr lang="en-US" altLang="zh-CN" sz="1400" b="1" dirty="0">
                <a:solidFill>
                  <a:srgbClr val="254460"/>
                </a:solidFill>
                <a:latin typeface="微软雅黑" panose="020B0503020204020204" pitchFamily="34" charset="-122"/>
                <a:ea typeface="微软雅黑" panose="020B0503020204020204" pitchFamily="34" charset="-122"/>
              </a:rPr>
              <a:t>KFold</a:t>
            </a:r>
            <a:endParaRPr lang="en-US" altLang="zh-CN" sz="1400" b="1" dirty="0">
              <a:solidFill>
                <a:srgbClr val="254460"/>
              </a:solidFill>
              <a:latin typeface="微软雅黑" panose="020B0503020204020204" pitchFamily="34" charset="-122"/>
              <a:ea typeface="微软雅黑" panose="020B0503020204020204" pitchFamily="34" charset="-122"/>
            </a:endParaRPr>
          </a:p>
        </p:txBody>
      </p:sp>
      <p:sp>
        <p:nvSpPr>
          <p:cNvPr id="28675" name="任意多边形 37"/>
          <p:cNvSpPr/>
          <p:nvPr/>
        </p:nvSpPr>
        <p:spPr>
          <a:xfrm>
            <a:off x="4704080" y="1584325"/>
            <a:ext cx="1014413" cy="1311275"/>
          </a:xfrm>
          <a:custGeom>
            <a:avLst/>
            <a:gdLst>
              <a:gd name="txL" fmla="*/ 0 w 1352638"/>
              <a:gd name="txT" fmla="*/ 0 h 1747216"/>
              <a:gd name="txR" fmla="*/ 1352638 w 1352638"/>
              <a:gd name="txB" fmla="*/ 1747216 h 1747216"/>
            </a:gdLst>
            <a:ahLst/>
            <a:cxnLst>
              <a:cxn ang="0">
                <a:pos x="213456" y="6"/>
              </a:cxn>
              <a:cxn ang="0">
                <a:pos x="244128" y="13374"/>
              </a:cxn>
              <a:cxn ang="0">
                <a:pos x="558232" y="339382"/>
              </a:cxn>
              <a:cxn ang="0">
                <a:pos x="570490" y="370573"/>
              </a:cxn>
              <a:cxn ang="0">
                <a:pos x="557154" y="401315"/>
              </a:cxn>
              <a:cxn ang="0">
                <a:pos x="221380" y="726310"/>
              </a:cxn>
              <a:cxn ang="0">
                <a:pos x="159589" y="725229"/>
              </a:cxn>
              <a:cxn ang="0">
                <a:pos x="0" y="559592"/>
              </a:cxn>
              <a:cxn ang="0">
                <a:pos x="170514" y="394551"/>
              </a:cxn>
              <a:cxn ang="0">
                <a:pos x="171592" y="332619"/>
              </a:cxn>
              <a:cxn ang="0">
                <a:pos x="17077" y="172247"/>
              </a:cxn>
              <a:cxn ang="0">
                <a:pos x="182337" y="12293"/>
              </a:cxn>
              <a:cxn ang="0">
                <a:pos x="213456" y="6"/>
              </a:cxn>
            </a:cxnLst>
            <a:rect l="txL" t="txT" r="txR" b="txB"/>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chemeClr val="bg1">
              <a:alpha val="27843"/>
            </a:schemeClr>
          </a:solidFill>
          <a:ln w="9525">
            <a:noFill/>
          </a:ln>
        </p:spPr>
        <p:txBody>
          <a:bodyPr lIns="0" tIns="0" rIns="162000" bIns="0" anchor="ctr"/>
          <a:p>
            <a:pPr algn="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Stratifi</a:t>
            </a:r>
            <a:r>
              <a:rPr lang="en-US" altLang="zh-CN"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a:t>
            </a: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a:t>
            </a:r>
            <a:endPar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r"/>
            <a:r>
              <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KFold</a:t>
            </a:r>
            <a:endParaRPr lang="zh-CN" altLang="en-US" sz="14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8676" name="任意多边形 38"/>
          <p:cNvSpPr/>
          <p:nvPr/>
        </p:nvSpPr>
        <p:spPr>
          <a:xfrm>
            <a:off x="4377055" y="2609850"/>
            <a:ext cx="1312863" cy="1014413"/>
          </a:xfrm>
          <a:custGeom>
            <a:avLst/>
            <a:gdLst>
              <a:gd name="txL" fmla="*/ 0 w 1747216"/>
              <a:gd name="txT" fmla="*/ 0 h 1352638"/>
              <a:gd name="txR" fmla="*/ 1747216 w 1747216"/>
              <a:gd name="txB" fmla="*/ 1352638 h 1352638"/>
            </a:gdLst>
            <a:ahLst/>
            <a:cxnLst>
              <a:cxn ang="0">
                <a:pos x="179609" y="0"/>
              </a:cxn>
              <a:cxn ang="0">
                <a:pos x="345198" y="170514"/>
              </a:cxn>
              <a:cxn ang="0">
                <a:pos x="407338" y="171592"/>
              </a:cxn>
              <a:cxn ang="0">
                <a:pos x="568244" y="17077"/>
              </a:cxn>
              <a:cxn ang="0">
                <a:pos x="728732" y="182337"/>
              </a:cxn>
              <a:cxn ang="0">
                <a:pos x="727647" y="244128"/>
              </a:cxn>
              <a:cxn ang="0">
                <a:pos x="400551" y="558232"/>
              </a:cxn>
              <a:cxn ang="0">
                <a:pos x="369257" y="570490"/>
              </a:cxn>
              <a:cxn ang="0">
                <a:pos x="338412" y="557154"/>
              </a:cxn>
              <a:cxn ang="0">
                <a:pos x="12334" y="221380"/>
              </a:cxn>
              <a:cxn ang="0">
                <a:pos x="13418" y="159589"/>
              </a:cxn>
            </a:cxnLst>
            <a:rect l="txL" t="txT" r="txR" b="txB"/>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lnTo>
                  <a:pt x="423464" y="0"/>
                </a:lnTo>
                <a:close/>
              </a:path>
            </a:pathLst>
          </a:custGeom>
          <a:solidFill>
            <a:schemeClr val="bg1"/>
          </a:solidFill>
          <a:ln w="9525">
            <a:noFill/>
          </a:ln>
        </p:spPr>
        <p:txBody>
          <a:bodyPr lIns="0" tIns="162000" rIns="0" bIns="0" anchor="ctr"/>
          <a:p>
            <a:pPr algn="ctr"/>
            <a:r>
              <a:rPr lang="zh-CN" altLang="en-US" sz="1400" b="1" dirty="0">
                <a:solidFill>
                  <a:srgbClr val="254460"/>
                </a:solidFill>
                <a:latin typeface="微软雅黑" panose="020B0503020204020204" pitchFamily="34" charset="-122"/>
                <a:ea typeface="微软雅黑" panose="020B0503020204020204" pitchFamily="34" charset="-122"/>
              </a:rPr>
              <a:t>Stratified</a:t>
            </a:r>
            <a:endParaRPr lang="zh-CN" altLang="en-US" sz="1400" b="1" dirty="0">
              <a:solidFill>
                <a:srgbClr val="254460"/>
              </a:solidFill>
              <a:latin typeface="微软雅黑" panose="020B0503020204020204" pitchFamily="34" charset="-122"/>
              <a:ea typeface="微软雅黑" panose="020B0503020204020204" pitchFamily="34" charset="-122"/>
            </a:endParaRPr>
          </a:p>
          <a:p>
            <a:pPr algn="ctr"/>
            <a:r>
              <a:rPr lang="zh-CN" altLang="en-US" sz="1400" b="1" dirty="0">
                <a:solidFill>
                  <a:srgbClr val="254460"/>
                </a:solidFill>
                <a:latin typeface="微软雅黑" panose="020B0503020204020204" pitchFamily="34" charset="-122"/>
                <a:ea typeface="微软雅黑" panose="020B0503020204020204" pitchFamily="34" charset="-122"/>
              </a:rPr>
              <a:t>ShuffleSplit</a:t>
            </a:r>
            <a:endParaRPr lang="zh-CN" altLang="en-US" sz="1400" b="1" dirty="0">
              <a:solidFill>
                <a:srgbClr val="254460"/>
              </a:solidFill>
              <a:latin typeface="微软雅黑" panose="020B0503020204020204" pitchFamily="34" charset="-122"/>
              <a:ea typeface="微软雅黑" panose="020B0503020204020204" pitchFamily="34" charset="-122"/>
            </a:endParaRPr>
          </a:p>
        </p:txBody>
      </p:sp>
      <p:sp>
        <p:nvSpPr>
          <p:cNvPr id="28677" name="矩形 39"/>
          <p:cNvSpPr/>
          <p:nvPr/>
        </p:nvSpPr>
        <p:spPr>
          <a:xfrm>
            <a:off x="5748655" y="2012950"/>
            <a:ext cx="1357313" cy="454025"/>
          </a:xfrm>
          <a:prstGeom prst="rect">
            <a:avLst/>
          </a:prstGeom>
          <a:noFill/>
          <a:ln w="9525">
            <a:noFill/>
          </a:ln>
        </p:spPr>
        <p:txBody>
          <a:bodyPr lIns="68580" tIns="34290" rIns="68580" bIns="34290" anchor="ctr"/>
          <a:p>
            <a:pPr>
              <a:lnSpc>
                <a:spcPct val="120000"/>
              </a:lnSpc>
            </a:pPr>
            <a:r>
              <a:rPr lang="zh-CN" sz="1200" dirty="0">
                <a:solidFill>
                  <a:schemeClr val="bg1"/>
                </a:solidFill>
                <a:latin typeface="微软雅黑" panose="020B0503020204020204" pitchFamily="34" charset="-122"/>
                <a:ea typeface="微软雅黑" panose="020B0503020204020204" pitchFamily="34" charset="-122"/>
              </a:rPr>
              <a:t>保证训练集中每一类的比例是相同的</a:t>
            </a:r>
            <a:endParaRPr lang="zh-CN" sz="1200" dirty="0">
              <a:solidFill>
                <a:schemeClr val="bg1"/>
              </a:solidFill>
              <a:latin typeface="微软雅黑" panose="020B0503020204020204" pitchFamily="34" charset="-122"/>
              <a:ea typeface="微软雅黑" panose="020B0503020204020204" pitchFamily="34" charset="-122"/>
            </a:endParaRPr>
          </a:p>
        </p:txBody>
      </p:sp>
      <p:sp>
        <p:nvSpPr>
          <p:cNvPr id="28678" name="矩形 40"/>
          <p:cNvSpPr/>
          <p:nvPr/>
        </p:nvSpPr>
        <p:spPr>
          <a:xfrm>
            <a:off x="4348480" y="3694113"/>
            <a:ext cx="1357313" cy="452437"/>
          </a:xfrm>
          <a:prstGeom prst="rect">
            <a:avLst/>
          </a:prstGeom>
          <a:noFill/>
          <a:ln w="9525">
            <a:noFill/>
          </a:ln>
        </p:spPr>
        <p:txBody>
          <a:bodyPr lIns="68580" tIns="34290" rIns="68580" bIns="34290" anchor="ctr"/>
          <a:p>
            <a:pPr algn="ctr">
              <a:lnSpc>
                <a:spcPct val="120000"/>
              </a:lnSpc>
            </a:pPr>
            <a:r>
              <a:rPr lang="zh-CN" sz="1200" dirty="0">
                <a:solidFill>
                  <a:schemeClr val="bg1"/>
                </a:solidFill>
                <a:latin typeface="微软雅黑" panose="020B0503020204020204" pitchFamily="34" charset="-122"/>
                <a:ea typeface="微软雅黑" panose="020B0503020204020204" pitchFamily="34" charset="-122"/>
              </a:rPr>
              <a:t>保证类别比例下的交叉验证随机划分</a:t>
            </a:r>
            <a:endParaRPr lang="zh-CN" sz="1200" dirty="0">
              <a:solidFill>
                <a:schemeClr val="bg1"/>
              </a:solidFill>
              <a:latin typeface="微软雅黑" panose="020B0503020204020204" pitchFamily="34" charset="-122"/>
              <a:ea typeface="微软雅黑" panose="020B0503020204020204" pitchFamily="34" charset="-122"/>
            </a:endParaRPr>
          </a:p>
        </p:txBody>
      </p:sp>
      <p:sp>
        <p:nvSpPr>
          <p:cNvPr id="28679" name="矩形 41"/>
          <p:cNvSpPr/>
          <p:nvPr/>
        </p:nvSpPr>
        <p:spPr>
          <a:xfrm>
            <a:off x="3643630" y="1063625"/>
            <a:ext cx="1357313" cy="454025"/>
          </a:xfrm>
          <a:prstGeom prst="rect">
            <a:avLst/>
          </a:prstGeom>
          <a:noFill/>
          <a:ln w="9525">
            <a:noFill/>
          </a:ln>
        </p:spPr>
        <p:txBody>
          <a:bodyPr lIns="68580" tIns="34290" rIns="68580" bIns="34290" anchor="ctr"/>
          <a:p>
            <a:pPr algn="ctr">
              <a:lnSpc>
                <a:spcPct val="120000"/>
              </a:lnSpc>
            </a:pPr>
            <a:r>
              <a:rPr lang="zh-CN" sz="1200" dirty="0">
                <a:solidFill>
                  <a:schemeClr val="bg1"/>
                </a:solidFill>
                <a:latin typeface="微软雅黑" panose="020B0503020204020204" pitchFamily="34" charset="-122"/>
                <a:ea typeface="微软雅黑" panose="020B0503020204020204" pitchFamily="34" charset="-122"/>
              </a:rPr>
              <a:t>交叉验证</a:t>
            </a:r>
            <a:endParaRPr lang="zh-CN" sz="1200" dirty="0">
              <a:solidFill>
                <a:schemeClr val="bg1"/>
              </a:solidFill>
              <a:latin typeface="微软雅黑" panose="020B0503020204020204" pitchFamily="34" charset="-122"/>
              <a:ea typeface="微软雅黑" panose="020B0503020204020204" pitchFamily="34" charset="-122"/>
            </a:endParaRPr>
          </a:p>
        </p:txBody>
      </p:sp>
      <p:sp>
        <p:nvSpPr>
          <p:cNvPr id="28680" name="矩形 42"/>
          <p:cNvSpPr/>
          <p:nvPr/>
        </p:nvSpPr>
        <p:spPr>
          <a:xfrm>
            <a:off x="2252980" y="2706688"/>
            <a:ext cx="1355725" cy="454025"/>
          </a:xfrm>
          <a:prstGeom prst="rect">
            <a:avLst/>
          </a:prstGeom>
          <a:noFill/>
          <a:ln w="9525">
            <a:noFill/>
          </a:ln>
        </p:spPr>
        <p:txBody>
          <a:bodyPr lIns="68580" tIns="34290" rIns="68580" bIns="34290" anchor="ctr"/>
          <a:p>
            <a:pPr algn="r">
              <a:lnSpc>
                <a:spcPct val="120000"/>
              </a:lnSpc>
            </a:pPr>
            <a:r>
              <a:rPr lang="zh-CN" sz="1200" dirty="0">
                <a:solidFill>
                  <a:schemeClr val="bg1"/>
                </a:solidFill>
                <a:latin typeface="微软雅黑" panose="020B0503020204020204" pitchFamily="34" charset="-122"/>
                <a:ea typeface="微软雅黑" panose="020B0503020204020204" pitchFamily="34" charset="-122"/>
              </a:rPr>
              <a:t>交叉验证随机划分</a:t>
            </a:r>
            <a:endParaRPr 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3553" name="直接箭头连接符 72"/>
          <p:cNvCxnSpPr/>
          <p:nvPr/>
        </p:nvCxnSpPr>
        <p:spPr>
          <a:xfrm>
            <a:off x="3683000" y="2795588"/>
            <a:ext cx="0" cy="674687"/>
          </a:xfrm>
          <a:prstGeom prst="straightConnector1">
            <a:avLst/>
          </a:prstGeom>
          <a:ln w="19050" cap="flat" cmpd="sng">
            <a:solidFill>
              <a:srgbClr val="FBBE77"/>
            </a:solidFill>
            <a:prstDash val="sysDash"/>
            <a:round/>
            <a:headEnd type="oval" w="med" len="med"/>
            <a:tailEnd type="triangle" w="med" len="med"/>
          </a:ln>
        </p:spPr>
      </p:cxnSp>
      <p:cxnSp>
        <p:nvCxnSpPr>
          <p:cNvPr id="23554" name="直接箭头连接符 73"/>
          <p:cNvCxnSpPr/>
          <p:nvPr/>
        </p:nvCxnSpPr>
        <p:spPr>
          <a:xfrm>
            <a:off x="7316788" y="2795588"/>
            <a:ext cx="0" cy="674687"/>
          </a:xfrm>
          <a:prstGeom prst="straightConnector1">
            <a:avLst/>
          </a:prstGeom>
          <a:ln w="19050" cap="flat" cmpd="sng">
            <a:solidFill>
              <a:srgbClr val="FBBE77"/>
            </a:solidFill>
            <a:prstDash val="sysDash"/>
            <a:round/>
            <a:headEnd type="oval" w="med" len="med"/>
            <a:tailEnd type="triangle" w="med" len="med"/>
          </a:ln>
        </p:spPr>
      </p:cxnSp>
      <p:cxnSp>
        <p:nvCxnSpPr>
          <p:cNvPr id="23555" name="直接箭头连接符 74"/>
          <p:cNvCxnSpPr/>
          <p:nvPr/>
        </p:nvCxnSpPr>
        <p:spPr>
          <a:xfrm>
            <a:off x="1865313" y="2795588"/>
            <a:ext cx="0" cy="674687"/>
          </a:xfrm>
          <a:prstGeom prst="straightConnector1">
            <a:avLst/>
          </a:prstGeom>
          <a:ln w="19050" cap="flat" cmpd="sng">
            <a:solidFill>
              <a:srgbClr val="FFDF6B"/>
            </a:solidFill>
            <a:prstDash val="sysDash"/>
            <a:round/>
            <a:headEnd type="oval" w="med" len="med"/>
            <a:tailEnd type="triangle" w="med" len="med"/>
          </a:ln>
        </p:spPr>
      </p:cxnSp>
      <p:cxnSp>
        <p:nvCxnSpPr>
          <p:cNvPr id="23556" name="直接箭头连接符 75"/>
          <p:cNvCxnSpPr/>
          <p:nvPr/>
        </p:nvCxnSpPr>
        <p:spPr>
          <a:xfrm>
            <a:off x="5499100" y="2795588"/>
            <a:ext cx="0" cy="674687"/>
          </a:xfrm>
          <a:prstGeom prst="straightConnector1">
            <a:avLst/>
          </a:prstGeom>
          <a:ln w="19050" cap="flat" cmpd="sng">
            <a:solidFill>
              <a:srgbClr val="FFDF6B"/>
            </a:solidFill>
            <a:prstDash val="sysDash"/>
            <a:round/>
            <a:headEnd type="oval" w="med" len="med"/>
            <a:tailEnd type="triangle" w="med" len="med"/>
          </a:ln>
        </p:spPr>
      </p:cxnSp>
      <p:sp>
        <p:nvSpPr>
          <p:cNvPr id="23557" name="环形箭头 76"/>
          <p:cNvSpPr/>
          <p:nvPr/>
        </p:nvSpPr>
        <p:spPr>
          <a:xfrm flipH="1">
            <a:off x="1131888" y="1460500"/>
            <a:ext cx="1468437" cy="1471613"/>
          </a:xfrm>
          <a:custGeom>
            <a:avLst/>
            <a:gdLst>
              <a:gd name="txL" fmla="*/ 0 w 1959722"/>
              <a:gd name="txT" fmla="*/ 0 h 1959940"/>
              <a:gd name="txR" fmla="*/ 1959722 w 1959722"/>
              <a:gd name="txB" fmla="*/ 1959940 h 1959940"/>
            </a:gdLst>
            <a:ahLst/>
            <a:cxnLst>
              <a:cxn ang="0">
                <a:pos x="654333" y="683670"/>
              </a:cxn>
              <a:cxn ang="0">
                <a:pos x="221823" y="722447"/>
              </a:cxn>
              <a:cxn ang="0">
                <a:pos x="65263" y="315490"/>
              </a:cxn>
              <a:cxn ang="0">
                <a:pos x="411219" y="51808"/>
              </a:cxn>
              <a:cxn ang="0">
                <a:pos x="758971" y="313093"/>
              </a:cxn>
              <a:cxn ang="0">
                <a:pos x="808003" y="313093"/>
              </a:cxn>
              <a:cxn ang="0">
                <a:pos x="721805" y="414489"/>
              </a:cxn>
              <a:cxn ang="0">
                <a:pos x="601773" y="313093"/>
              </a:cxn>
              <a:cxn ang="0">
                <a:pos x="649683" y="313093"/>
              </a:cxn>
              <a:cxn ang="0">
                <a:pos x="388632" y="156526"/>
              </a:cxn>
              <a:cxn ang="0">
                <a:pos x="160721" y="358696"/>
              </a:cxn>
              <a:cxn ang="0">
                <a:pos x="282847" y="638435"/>
              </a:cxn>
              <a:cxn ang="0">
                <a:pos x="585232" y="606767"/>
              </a:cxn>
              <a:cxn ang="0">
                <a:pos x="654333" y="683670"/>
              </a:cxn>
            </a:cxnLst>
            <a:rect l="txL" t="txT" r="txR" b="txB"/>
            <a:pathLst>
              <a:path w="1959722" h="1959940">
                <a:moveTo>
                  <a:pt x="1554467" y="1616388"/>
                </a:moveTo>
                <a:cubicBezTo>
                  <a:pt x="1270715" y="1872646"/>
                  <a:pt x="851602" y="1910042"/>
                  <a:pt x="526974" y="1708067"/>
                </a:cubicBezTo>
                <a:cubicBezTo>
                  <a:pt x="202403" y="1506127"/>
                  <a:pt x="50702" y="1113689"/>
                  <a:pt x="155043" y="745908"/>
                </a:cubicBezTo>
                <a:cubicBezTo>
                  <a:pt x="259394" y="378089"/>
                  <a:pt x="594625" y="123804"/>
                  <a:pt x="976912" y="122489"/>
                </a:cubicBezTo>
                <a:cubicBezTo>
                  <a:pt x="1359200" y="121174"/>
                  <a:pt x="1696172" y="373147"/>
                  <a:pt x="1803051" y="740240"/>
                </a:cubicBezTo>
                <a:lnTo>
                  <a:pt x="1919533" y="740239"/>
                </a:lnTo>
                <a:lnTo>
                  <a:pt x="1714757" y="979970"/>
                </a:lnTo>
                <a:lnTo>
                  <a:pt x="1429603" y="740239"/>
                </a:lnTo>
                <a:lnTo>
                  <a:pt x="1543420" y="740239"/>
                </a:lnTo>
                <a:cubicBezTo>
                  <a:pt x="1439175" y="495093"/>
                  <a:pt x="1188462" y="345446"/>
                  <a:pt x="923253" y="370070"/>
                </a:cubicBezTo>
                <a:cubicBezTo>
                  <a:pt x="658057" y="394693"/>
                  <a:pt x="439177" y="587924"/>
                  <a:pt x="381819" y="848057"/>
                </a:cubicBezTo>
                <a:cubicBezTo>
                  <a:pt x="324467" y="1108160"/>
                  <a:pt x="441749" y="1375519"/>
                  <a:pt x="671946" y="1509439"/>
                </a:cubicBezTo>
                <a:cubicBezTo>
                  <a:pt x="902198" y="1643391"/>
                  <a:pt x="1192614" y="1613122"/>
                  <a:pt x="1390306" y="1434567"/>
                </a:cubicBezTo>
                <a:lnTo>
                  <a:pt x="1554467" y="1616388"/>
                </a:lnTo>
                <a:close/>
              </a:path>
            </a:pathLst>
          </a:custGeom>
          <a:solidFill>
            <a:schemeClr val="bg1">
              <a:alpha val="27843"/>
            </a:schemeClr>
          </a:solidFill>
          <a:ln w="9525">
            <a:noFill/>
          </a:ln>
          <a:effectLst>
            <a:outerShdw dist="25401" dir="2699999" algn="ctr" rotWithShape="0">
              <a:srgbClr val="000000">
                <a:alpha val="14000"/>
              </a:srgbClr>
            </a:outerShdw>
          </a:effectLst>
        </p:spPr>
        <p:txBody>
          <a:bodyPr lIns="216000" tIns="34290" rIns="68580" bIns="34290" anchor="ctr"/>
          <a:p>
            <a:pPr algn="ctr"/>
            <a:r>
              <a:rPr lang="zh-CN" altLang="en-US" sz="2100" dirty="0">
                <a:solidFill>
                  <a:srgbClr val="FFFFFF"/>
                </a:solidFill>
                <a:latin typeface="微软雅黑" panose="020B0503020204020204" pitchFamily="34" charset="-122"/>
                <a:ea typeface="微软雅黑" panose="020B0503020204020204" pitchFamily="34" charset="-122"/>
              </a:rPr>
              <a:t>多分类</a:t>
            </a:r>
            <a:endParaRPr lang="zh-CN" altLang="en-US" sz="2100" dirty="0">
              <a:solidFill>
                <a:srgbClr val="FFFFFF"/>
              </a:solidFill>
              <a:latin typeface="微软雅黑" panose="020B0503020204020204" pitchFamily="34" charset="-122"/>
              <a:ea typeface="微软雅黑" panose="020B0503020204020204" pitchFamily="34" charset="-122"/>
            </a:endParaRPr>
          </a:p>
        </p:txBody>
      </p:sp>
      <p:sp>
        <p:nvSpPr>
          <p:cNvPr id="23558" name="环形箭头 78"/>
          <p:cNvSpPr/>
          <p:nvPr/>
        </p:nvSpPr>
        <p:spPr>
          <a:xfrm flipH="1">
            <a:off x="2947988" y="1460500"/>
            <a:ext cx="1470025" cy="1471613"/>
          </a:xfrm>
          <a:custGeom>
            <a:avLst/>
            <a:gdLst>
              <a:gd name="txL" fmla="*/ 0 w 1959722"/>
              <a:gd name="txT" fmla="*/ 0 h 1959940"/>
              <a:gd name="txR" fmla="*/ 1959722 w 1959722"/>
              <a:gd name="txB" fmla="*/ 1959940 h 1959940"/>
            </a:gdLst>
            <a:ahLst/>
            <a:cxnLst>
              <a:cxn ang="0">
                <a:pos x="655749" y="683670"/>
              </a:cxn>
              <a:cxn ang="0">
                <a:pos x="222303" y="722447"/>
              </a:cxn>
              <a:cxn ang="0">
                <a:pos x="65404" y="315490"/>
              </a:cxn>
              <a:cxn ang="0">
                <a:pos x="412109" y="51808"/>
              </a:cxn>
              <a:cxn ang="0">
                <a:pos x="760614" y="313093"/>
              </a:cxn>
              <a:cxn ang="0">
                <a:pos x="809751" y="313093"/>
              </a:cxn>
              <a:cxn ang="0">
                <a:pos x="723367" y="414489"/>
              </a:cxn>
              <a:cxn ang="0">
                <a:pos x="603075" y="313093"/>
              </a:cxn>
              <a:cxn ang="0">
                <a:pos x="651089" y="313093"/>
              </a:cxn>
              <a:cxn ang="0">
                <a:pos x="389472" y="156526"/>
              </a:cxn>
              <a:cxn ang="0">
                <a:pos x="161069" y="358696"/>
              </a:cxn>
              <a:cxn ang="0">
                <a:pos x="283459" y="638435"/>
              </a:cxn>
              <a:cxn ang="0">
                <a:pos x="586498" y="606767"/>
              </a:cxn>
              <a:cxn ang="0">
                <a:pos x="655749" y="683670"/>
              </a:cxn>
            </a:cxnLst>
            <a:rect l="txL" t="txT" r="txR" b="txB"/>
            <a:pathLst>
              <a:path w="1959722" h="1959940">
                <a:moveTo>
                  <a:pt x="1554467" y="1616388"/>
                </a:moveTo>
                <a:cubicBezTo>
                  <a:pt x="1270715" y="1872646"/>
                  <a:pt x="851602" y="1910042"/>
                  <a:pt x="526974" y="1708067"/>
                </a:cubicBezTo>
                <a:cubicBezTo>
                  <a:pt x="202403" y="1506127"/>
                  <a:pt x="50702" y="1113689"/>
                  <a:pt x="155043" y="745908"/>
                </a:cubicBezTo>
                <a:cubicBezTo>
                  <a:pt x="259394" y="378089"/>
                  <a:pt x="594625" y="123804"/>
                  <a:pt x="976912" y="122489"/>
                </a:cubicBezTo>
                <a:cubicBezTo>
                  <a:pt x="1359200" y="121174"/>
                  <a:pt x="1696172" y="373147"/>
                  <a:pt x="1803051" y="740240"/>
                </a:cubicBezTo>
                <a:lnTo>
                  <a:pt x="1919533" y="740239"/>
                </a:lnTo>
                <a:lnTo>
                  <a:pt x="1714757" y="979970"/>
                </a:lnTo>
                <a:lnTo>
                  <a:pt x="1429603" y="740239"/>
                </a:lnTo>
                <a:lnTo>
                  <a:pt x="1543420" y="740239"/>
                </a:lnTo>
                <a:cubicBezTo>
                  <a:pt x="1439175" y="495093"/>
                  <a:pt x="1188462" y="345446"/>
                  <a:pt x="923253" y="370070"/>
                </a:cubicBezTo>
                <a:cubicBezTo>
                  <a:pt x="658057" y="394693"/>
                  <a:pt x="439177" y="587924"/>
                  <a:pt x="381819" y="848057"/>
                </a:cubicBezTo>
                <a:cubicBezTo>
                  <a:pt x="324467" y="1108160"/>
                  <a:pt x="441749" y="1375519"/>
                  <a:pt x="671946" y="1509439"/>
                </a:cubicBezTo>
                <a:cubicBezTo>
                  <a:pt x="902198" y="1643391"/>
                  <a:pt x="1192614" y="1613122"/>
                  <a:pt x="1390306" y="1434567"/>
                </a:cubicBezTo>
                <a:lnTo>
                  <a:pt x="1554467" y="1616388"/>
                </a:lnTo>
                <a:close/>
              </a:path>
            </a:pathLst>
          </a:custGeom>
          <a:solidFill>
            <a:schemeClr val="bg1">
              <a:alpha val="27843"/>
            </a:schemeClr>
          </a:solidFill>
          <a:ln w="9525">
            <a:noFill/>
          </a:ln>
          <a:effectLst>
            <a:outerShdw dist="25401" dir="2699999" algn="ctr" rotWithShape="0">
              <a:srgbClr val="000000">
                <a:alpha val="14000"/>
              </a:srgbClr>
            </a:outerShdw>
          </a:effectLst>
        </p:spPr>
        <p:txBody>
          <a:bodyPr lIns="216000" tIns="34290" rIns="68580" bIns="34290" anchor="ctr"/>
          <a:p>
            <a:pPr algn="ctr"/>
            <a:r>
              <a:rPr lang="zh-CN" altLang="en-US" sz="2100" dirty="0">
                <a:solidFill>
                  <a:srgbClr val="FFFFFF"/>
                </a:solidFill>
                <a:latin typeface="微软雅黑" panose="020B0503020204020204" pitchFamily="34" charset="-122"/>
                <a:ea typeface="微软雅黑" panose="020B0503020204020204" pitchFamily="34" charset="-122"/>
              </a:rPr>
              <a:t>特征不独立</a:t>
            </a:r>
            <a:endParaRPr lang="zh-CN" altLang="en-US" sz="2100" dirty="0">
              <a:solidFill>
                <a:srgbClr val="FFFFFF"/>
              </a:solidFill>
              <a:latin typeface="微软雅黑" panose="020B0503020204020204" pitchFamily="34" charset="-122"/>
              <a:ea typeface="微软雅黑" panose="020B0503020204020204" pitchFamily="34" charset="-122"/>
            </a:endParaRPr>
          </a:p>
        </p:txBody>
      </p:sp>
      <p:sp>
        <p:nvSpPr>
          <p:cNvPr id="23559" name="环形箭头 80"/>
          <p:cNvSpPr/>
          <p:nvPr/>
        </p:nvSpPr>
        <p:spPr>
          <a:xfrm flipH="1">
            <a:off x="4765675" y="1460500"/>
            <a:ext cx="1470025" cy="1471613"/>
          </a:xfrm>
          <a:custGeom>
            <a:avLst/>
            <a:gdLst>
              <a:gd name="txL" fmla="*/ 0 w 1959722"/>
              <a:gd name="txT" fmla="*/ 0 h 1959940"/>
              <a:gd name="txR" fmla="*/ 1959722 w 1959722"/>
              <a:gd name="txB" fmla="*/ 1959940 h 1959940"/>
            </a:gdLst>
            <a:ahLst/>
            <a:cxnLst>
              <a:cxn ang="0">
                <a:pos x="656280" y="683670"/>
              </a:cxn>
              <a:cxn ang="0">
                <a:pos x="222483" y="722447"/>
              </a:cxn>
              <a:cxn ang="0">
                <a:pos x="65458" y="315490"/>
              </a:cxn>
              <a:cxn ang="0">
                <a:pos x="412443" y="51808"/>
              </a:cxn>
              <a:cxn ang="0">
                <a:pos x="761230" y="313093"/>
              </a:cxn>
              <a:cxn ang="0">
                <a:pos x="810408" y="313093"/>
              </a:cxn>
              <a:cxn ang="0">
                <a:pos x="723953" y="414489"/>
              </a:cxn>
              <a:cxn ang="0">
                <a:pos x="603564" y="313093"/>
              </a:cxn>
              <a:cxn ang="0">
                <a:pos x="651617" y="313093"/>
              </a:cxn>
              <a:cxn ang="0">
                <a:pos x="389788" y="156526"/>
              </a:cxn>
              <a:cxn ang="0">
                <a:pos x="161200" y="358696"/>
              </a:cxn>
              <a:cxn ang="0">
                <a:pos x="283689" y="638435"/>
              </a:cxn>
              <a:cxn ang="0">
                <a:pos x="586973" y="606767"/>
              </a:cxn>
              <a:cxn ang="0">
                <a:pos x="656280" y="683670"/>
              </a:cxn>
            </a:cxnLst>
            <a:rect l="txL" t="txT" r="txR" b="txB"/>
            <a:pathLst>
              <a:path w="1959722" h="1959940">
                <a:moveTo>
                  <a:pt x="1554467" y="1616388"/>
                </a:moveTo>
                <a:cubicBezTo>
                  <a:pt x="1270715" y="1872646"/>
                  <a:pt x="851602" y="1910042"/>
                  <a:pt x="526974" y="1708067"/>
                </a:cubicBezTo>
                <a:cubicBezTo>
                  <a:pt x="202403" y="1506127"/>
                  <a:pt x="50702" y="1113689"/>
                  <a:pt x="155043" y="745908"/>
                </a:cubicBezTo>
                <a:cubicBezTo>
                  <a:pt x="259394" y="378089"/>
                  <a:pt x="594625" y="123804"/>
                  <a:pt x="976912" y="122489"/>
                </a:cubicBezTo>
                <a:cubicBezTo>
                  <a:pt x="1359200" y="121174"/>
                  <a:pt x="1696172" y="373147"/>
                  <a:pt x="1803051" y="740240"/>
                </a:cubicBezTo>
                <a:lnTo>
                  <a:pt x="1919533" y="740239"/>
                </a:lnTo>
                <a:lnTo>
                  <a:pt x="1714757" y="979970"/>
                </a:lnTo>
                <a:lnTo>
                  <a:pt x="1429603" y="740239"/>
                </a:lnTo>
                <a:lnTo>
                  <a:pt x="1543420" y="740239"/>
                </a:lnTo>
                <a:cubicBezTo>
                  <a:pt x="1439175" y="495093"/>
                  <a:pt x="1188462" y="345446"/>
                  <a:pt x="923253" y="370070"/>
                </a:cubicBezTo>
                <a:cubicBezTo>
                  <a:pt x="658057" y="394693"/>
                  <a:pt x="439177" y="587924"/>
                  <a:pt x="381819" y="848057"/>
                </a:cubicBezTo>
                <a:cubicBezTo>
                  <a:pt x="324467" y="1108160"/>
                  <a:pt x="441749" y="1375519"/>
                  <a:pt x="671946" y="1509439"/>
                </a:cubicBezTo>
                <a:cubicBezTo>
                  <a:pt x="902198" y="1643391"/>
                  <a:pt x="1192614" y="1613122"/>
                  <a:pt x="1390306" y="1434567"/>
                </a:cubicBezTo>
                <a:lnTo>
                  <a:pt x="1554467" y="1616388"/>
                </a:lnTo>
                <a:close/>
              </a:path>
            </a:pathLst>
          </a:custGeom>
          <a:solidFill>
            <a:schemeClr val="bg1">
              <a:alpha val="27843"/>
            </a:schemeClr>
          </a:solidFill>
          <a:ln w="9525">
            <a:noFill/>
          </a:ln>
          <a:effectLst>
            <a:outerShdw dist="25401" dir="2699999" algn="ctr" rotWithShape="0">
              <a:srgbClr val="000000">
                <a:alpha val="14000"/>
              </a:srgbClr>
            </a:outerShdw>
          </a:effectLst>
        </p:spPr>
        <p:txBody>
          <a:bodyPr lIns="216000" tIns="34290" rIns="68580" bIns="34290" anchor="ctr"/>
          <a:p>
            <a:pPr algn="ctr"/>
            <a:r>
              <a:rPr lang="zh-CN" altLang="en-US" sz="2100" dirty="0">
                <a:solidFill>
                  <a:srgbClr val="FFFFFF"/>
                </a:solidFill>
                <a:latin typeface="微软雅黑" panose="020B0503020204020204" pitchFamily="34" charset="-122"/>
                <a:ea typeface="微软雅黑" panose="020B0503020204020204" pitchFamily="34" charset="-122"/>
              </a:rPr>
              <a:t>特征权重不好划分</a:t>
            </a:r>
            <a:endParaRPr lang="zh-CN" altLang="en-US" sz="2100" dirty="0">
              <a:solidFill>
                <a:srgbClr val="FFFFFF"/>
              </a:solidFill>
              <a:latin typeface="微软雅黑" panose="020B0503020204020204" pitchFamily="34" charset="-122"/>
              <a:ea typeface="微软雅黑" panose="020B0503020204020204" pitchFamily="34" charset="-122"/>
            </a:endParaRPr>
          </a:p>
        </p:txBody>
      </p:sp>
      <p:sp>
        <p:nvSpPr>
          <p:cNvPr id="23560" name="环形箭头 82"/>
          <p:cNvSpPr/>
          <p:nvPr/>
        </p:nvSpPr>
        <p:spPr>
          <a:xfrm flipH="1">
            <a:off x="6583363" y="1460500"/>
            <a:ext cx="1468437" cy="1471613"/>
          </a:xfrm>
          <a:custGeom>
            <a:avLst/>
            <a:gdLst>
              <a:gd name="txL" fmla="*/ 0 w 1959722"/>
              <a:gd name="txT" fmla="*/ 0 h 1959940"/>
              <a:gd name="txR" fmla="*/ 1959722 w 1959722"/>
              <a:gd name="txB" fmla="*/ 1959940 h 1959940"/>
            </a:gdLst>
            <a:ahLst/>
            <a:cxnLst>
              <a:cxn ang="0">
                <a:pos x="654333" y="683670"/>
              </a:cxn>
              <a:cxn ang="0">
                <a:pos x="221823" y="722447"/>
              </a:cxn>
              <a:cxn ang="0">
                <a:pos x="65263" y="315490"/>
              </a:cxn>
              <a:cxn ang="0">
                <a:pos x="411219" y="51808"/>
              </a:cxn>
              <a:cxn ang="0">
                <a:pos x="758971" y="313093"/>
              </a:cxn>
              <a:cxn ang="0">
                <a:pos x="808003" y="313093"/>
              </a:cxn>
              <a:cxn ang="0">
                <a:pos x="721805" y="414489"/>
              </a:cxn>
              <a:cxn ang="0">
                <a:pos x="601773" y="313093"/>
              </a:cxn>
              <a:cxn ang="0">
                <a:pos x="649683" y="313093"/>
              </a:cxn>
              <a:cxn ang="0">
                <a:pos x="388632" y="156526"/>
              </a:cxn>
              <a:cxn ang="0">
                <a:pos x="160721" y="358696"/>
              </a:cxn>
              <a:cxn ang="0">
                <a:pos x="282847" y="638435"/>
              </a:cxn>
              <a:cxn ang="0">
                <a:pos x="585232" y="606767"/>
              </a:cxn>
              <a:cxn ang="0">
                <a:pos x="654333" y="683670"/>
              </a:cxn>
            </a:cxnLst>
            <a:rect l="txL" t="txT" r="txR" b="txB"/>
            <a:pathLst>
              <a:path w="1959722" h="1959940">
                <a:moveTo>
                  <a:pt x="1554467" y="1616388"/>
                </a:moveTo>
                <a:cubicBezTo>
                  <a:pt x="1270715" y="1872646"/>
                  <a:pt x="851602" y="1910042"/>
                  <a:pt x="526974" y="1708067"/>
                </a:cubicBezTo>
                <a:cubicBezTo>
                  <a:pt x="202403" y="1506127"/>
                  <a:pt x="50702" y="1113689"/>
                  <a:pt x="155043" y="745908"/>
                </a:cubicBezTo>
                <a:cubicBezTo>
                  <a:pt x="259394" y="378089"/>
                  <a:pt x="594625" y="123804"/>
                  <a:pt x="976912" y="122489"/>
                </a:cubicBezTo>
                <a:cubicBezTo>
                  <a:pt x="1359200" y="121174"/>
                  <a:pt x="1696172" y="373147"/>
                  <a:pt x="1803051" y="740240"/>
                </a:cubicBezTo>
                <a:lnTo>
                  <a:pt x="1919533" y="740239"/>
                </a:lnTo>
                <a:lnTo>
                  <a:pt x="1714757" y="979970"/>
                </a:lnTo>
                <a:lnTo>
                  <a:pt x="1429603" y="740239"/>
                </a:lnTo>
                <a:lnTo>
                  <a:pt x="1543420" y="740239"/>
                </a:lnTo>
                <a:cubicBezTo>
                  <a:pt x="1439175" y="495093"/>
                  <a:pt x="1188462" y="345446"/>
                  <a:pt x="923253" y="370070"/>
                </a:cubicBezTo>
                <a:cubicBezTo>
                  <a:pt x="658057" y="394693"/>
                  <a:pt x="439177" y="587924"/>
                  <a:pt x="381819" y="848057"/>
                </a:cubicBezTo>
                <a:cubicBezTo>
                  <a:pt x="324467" y="1108160"/>
                  <a:pt x="441749" y="1375519"/>
                  <a:pt x="671946" y="1509439"/>
                </a:cubicBezTo>
                <a:cubicBezTo>
                  <a:pt x="902198" y="1643391"/>
                  <a:pt x="1192614" y="1613122"/>
                  <a:pt x="1390306" y="1434567"/>
                </a:cubicBezTo>
                <a:lnTo>
                  <a:pt x="1554467" y="1616388"/>
                </a:lnTo>
                <a:close/>
              </a:path>
            </a:pathLst>
          </a:custGeom>
          <a:solidFill>
            <a:schemeClr val="bg1">
              <a:alpha val="27843"/>
            </a:schemeClr>
          </a:solidFill>
          <a:ln w="9525">
            <a:noFill/>
          </a:ln>
          <a:effectLst>
            <a:outerShdw dist="25401" dir="2699999" algn="ctr" rotWithShape="0">
              <a:srgbClr val="000000">
                <a:alpha val="14000"/>
              </a:srgbClr>
            </a:outerShdw>
          </a:effectLst>
        </p:spPr>
        <p:txBody>
          <a:bodyPr lIns="216000" tIns="34290" rIns="68580" bIns="34290" anchor="ctr"/>
          <a:p>
            <a:pPr algn="ctr"/>
            <a:r>
              <a:rPr lang="zh-CN" altLang="en-US" sz="2100" dirty="0">
                <a:solidFill>
                  <a:srgbClr val="FFFFFF"/>
                </a:solidFill>
                <a:latin typeface="微软雅黑" panose="020B0503020204020204" pitchFamily="34" charset="-122"/>
                <a:ea typeface="微软雅黑" panose="020B0503020204020204" pitchFamily="34" charset="-122"/>
              </a:rPr>
              <a:t>结果</a:t>
            </a:r>
            <a:endParaRPr lang="zh-CN" altLang="en-US" sz="2100" dirty="0">
              <a:solidFill>
                <a:srgbClr val="FFFFFF"/>
              </a:solidFill>
              <a:latin typeface="微软雅黑" panose="020B0503020204020204" pitchFamily="34" charset="-122"/>
              <a:ea typeface="微软雅黑" panose="020B0503020204020204" pitchFamily="34" charset="-122"/>
            </a:endParaRPr>
          </a:p>
        </p:txBody>
      </p:sp>
      <p:sp>
        <p:nvSpPr>
          <p:cNvPr id="23561" name="文本框 87"/>
          <p:cNvSpPr txBox="1"/>
          <p:nvPr/>
        </p:nvSpPr>
        <p:spPr>
          <a:xfrm>
            <a:off x="862013" y="3638550"/>
            <a:ext cx="2006600" cy="237490"/>
          </a:xfrm>
          <a:prstGeom prst="rect">
            <a:avLst/>
          </a:prstGeom>
          <a:noFill/>
          <a:ln w="9525">
            <a:noFill/>
          </a:ln>
        </p:spPr>
        <p:txBody>
          <a:bodyPr lIns="68580" tIns="34290" rIns="68580" bIns="34290" anchor="t">
            <a:spAutoFit/>
          </a:bodyPr>
          <a:p>
            <a:pPr algn="ctr"/>
            <a:r>
              <a:rPr lang="en-US" altLang="zh-CN" sz="1100" b="1" dirty="0">
                <a:solidFill>
                  <a:schemeClr val="bg1"/>
                </a:solidFill>
                <a:latin typeface="微软雅黑" panose="020B0503020204020204" pitchFamily="34" charset="-122"/>
                <a:ea typeface="微软雅黑" panose="020B0503020204020204" pitchFamily="34" charset="-122"/>
              </a:rPr>
              <a:t>SVM </a:t>
            </a:r>
            <a:r>
              <a:rPr lang="zh-CN" altLang="en-US" sz="1100" b="1" dirty="0">
                <a:solidFill>
                  <a:schemeClr val="bg1"/>
                </a:solidFill>
                <a:latin typeface="微软雅黑" panose="020B0503020204020204" pitchFamily="34" charset="-122"/>
                <a:ea typeface="微软雅黑" panose="020B0503020204020204" pitchFamily="34" charset="-122"/>
              </a:rPr>
              <a:t>逻辑回归需改造</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562" name="文本框 89"/>
          <p:cNvSpPr txBox="1"/>
          <p:nvPr/>
        </p:nvSpPr>
        <p:spPr>
          <a:xfrm>
            <a:off x="2678113" y="3638550"/>
            <a:ext cx="2006600" cy="237490"/>
          </a:xfrm>
          <a:prstGeom prst="rect">
            <a:avLst/>
          </a:prstGeom>
          <a:noFill/>
          <a:ln w="9525">
            <a:noFill/>
          </a:ln>
        </p:spPr>
        <p:txBody>
          <a:bodyPr lIns="68580" tIns="34290" rIns="68580" bIns="34290" anchor="t">
            <a:spAutoFit/>
          </a:bodyPr>
          <a:p>
            <a:pPr algn="ctr"/>
            <a:r>
              <a:rPr lang="zh-CN" sz="1100" b="1" dirty="0">
                <a:solidFill>
                  <a:schemeClr val="bg1"/>
                </a:solidFill>
                <a:latin typeface="微软雅黑" panose="020B0503020204020204" pitchFamily="34" charset="-122"/>
                <a:ea typeface="微软雅黑" panose="020B0503020204020204" pitchFamily="34" charset="-122"/>
              </a:rPr>
              <a:t>朴素贝叶斯需改造</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23563" name="文本框 90"/>
          <p:cNvSpPr txBox="1"/>
          <p:nvPr/>
        </p:nvSpPr>
        <p:spPr>
          <a:xfrm>
            <a:off x="4497388" y="3638550"/>
            <a:ext cx="2006600" cy="237490"/>
          </a:xfrm>
          <a:prstGeom prst="rect">
            <a:avLst/>
          </a:prstGeom>
          <a:noFill/>
          <a:ln w="9525">
            <a:noFill/>
          </a:ln>
        </p:spPr>
        <p:txBody>
          <a:bodyPr lIns="68580" tIns="34290" rIns="68580" bIns="34290" anchor="t">
            <a:spAutoFit/>
          </a:bodyPr>
          <a:p>
            <a:pPr algn="ctr"/>
            <a:r>
              <a:rPr lang="en-US" sz="1100" b="1" dirty="0">
                <a:solidFill>
                  <a:schemeClr val="bg1"/>
                </a:solidFill>
                <a:latin typeface="微软雅黑" panose="020B0503020204020204" pitchFamily="34" charset="-122"/>
                <a:ea typeface="微软雅黑" panose="020B0503020204020204" pitchFamily="34" charset="-122"/>
              </a:rPr>
              <a:t>KNN</a:t>
            </a:r>
            <a:r>
              <a:rPr lang="zh-CN" altLang="en-US" sz="1100" b="1" dirty="0">
                <a:solidFill>
                  <a:schemeClr val="bg1"/>
                </a:solidFill>
                <a:latin typeface="微软雅黑" panose="020B0503020204020204" pitchFamily="34" charset="-122"/>
                <a:ea typeface="微软雅黑" panose="020B0503020204020204" pitchFamily="34" charset="-122"/>
              </a:rPr>
              <a:t>排除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3564" name="文本框 91"/>
          <p:cNvSpPr txBox="1"/>
          <p:nvPr/>
        </p:nvSpPr>
        <p:spPr>
          <a:xfrm>
            <a:off x="6308725" y="3638550"/>
            <a:ext cx="2006600" cy="237490"/>
          </a:xfrm>
          <a:prstGeom prst="rect">
            <a:avLst/>
          </a:prstGeom>
          <a:noFill/>
          <a:ln w="9525">
            <a:noFill/>
          </a:ln>
        </p:spPr>
        <p:txBody>
          <a:bodyPr lIns="68580" tIns="34290" rIns="68580" bIns="34290" anchor="t">
            <a:spAutoFit/>
          </a:bodyPr>
          <a:p>
            <a:pPr algn="ctr"/>
            <a:r>
              <a:rPr lang="zh-CN" sz="1100" b="1" dirty="0">
                <a:solidFill>
                  <a:schemeClr val="bg1"/>
                </a:solidFill>
                <a:latin typeface="微软雅黑" panose="020B0503020204020204" pitchFamily="34" charset="-122"/>
                <a:ea typeface="微软雅黑" panose="020B0503020204020204" pitchFamily="34" charset="-122"/>
              </a:rPr>
              <a:t>随机森林算法</a:t>
            </a:r>
            <a:endParaRPr lang="zh-CN" sz="11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内容占位符 5"/>
          <p:cNvGraphicFramePr/>
          <p:nvPr>
            <p:ph sz="half" idx="1"/>
          </p:nvPr>
        </p:nvGraphicFramePr>
        <p:xfrm>
          <a:off x="451485" y="1192530"/>
          <a:ext cx="8235315" cy="1676400"/>
        </p:xfrm>
        <a:graphic>
          <a:graphicData uri="http://schemas.openxmlformats.org/drawingml/2006/table">
            <a:tbl>
              <a:tblPr firstRow="1" bandRow="1">
                <a:tableStyleId>{5C22544A-7EE6-4342-B048-85BDC9FD1C3A}</a:tableStyleId>
              </a:tblPr>
              <a:tblGrid>
                <a:gridCol w="686276"/>
                <a:gridCol w="686277"/>
                <a:gridCol w="686276"/>
                <a:gridCol w="686276"/>
                <a:gridCol w="686276"/>
                <a:gridCol w="686277"/>
                <a:gridCol w="686276"/>
                <a:gridCol w="686276"/>
                <a:gridCol w="686276"/>
                <a:gridCol w="686277"/>
                <a:gridCol w="686276"/>
                <a:gridCol w="686276"/>
              </a:tblGrid>
              <a:tr h="381000">
                <a:tc>
                  <a:txBody>
                    <a:bodyPr/>
                    <a:p>
                      <a:pPr>
                        <a:buNone/>
                      </a:pPr>
                      <a:r>
                        <a:rPr lang="zh-CN" altLang="en-US">
                          <a:latin typeface="微软雅黑" panose="020B0503020204020204" pitchFamily="34" charset="-122"/>
                          <a:ea typeface="微软雅黑" panose="020B0503020204020204" pitchFamily="34" charset="-122"/>
                        </a:rPr>
                        <a:t>迭代次数</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2</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9</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10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均值</a:t>
                      </a:r>
                      <a:endParaRPr lang="zh-CN" altLang="en-US">
                        <a:latin typeface="微软雅黑" panose="020B0503020204020204" pitchFamily="34" charset="-122"/>
                        <a:ea typeface="微软雅黑" panose="020B0503020204020204" pitchFamily="34" charset="-122"/>
                      </a:endParaRPr>
                    </a:p>
                  </a:txBody>
                  <a:tcPr/>
                </a:tc>
              </a:tr>
              <a:tr h="381000">
                <a:tc>
                  <a:txBody>
                    <a:bodyPr/>
                    <a:p>
                      <a:pPr>
                        <a:buNone/>
                      </a:pPr>
                      <a:r>
                        <a:rPr lang="zh-CN" altLang="en-US" sz="1400">
                          <a:latin typeface="微软雅黑" panose="020B0503020204020204" pitchFamily="34" charset="-122"/>
                          <a:ea typeface="微软雅黑" panose="020B0503020204020204" pitchFamily="34" charset="-122"/>
                        </a:rPr>
                        <a:t>多分类</a:t>
                      </a:r>
                      <a:endParaRPr lang="zh-CN" altLang="en-US" sz="1400">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0.54</a:t>
                      </a:r>
                      <a:endParaRPr lang="en-US" altLang="zh-CN">
                        <a:latin typeface="微软雅黑" panose="020B0503020204020204" pitchFamily="34" charset="-122"/>
                        <a:ea typeface="微软雅黑" panose="020B0503020204020204" pitchFamily="34" charset="-122"/>
                      </a:endParaRPr>
                    </a:p>
                  </a:txBody>
                  <a:tcPr/>
                </a:tc>
              </a:tr>
              <a:tr h="381000">
                <a:tc>
                  <a:txBody>
                    <a:bodyPr/>
                    <a:p>
                      <a:pPr>
                        <a:buNone/>
                      </a:pPr>
                      <a:r>
                        <a:rPr lang="zh-CN" altLang="en-US" sz="1400">
                          <a:latin typeface="微软雅黑" panose="020B0503020204020204" pitchFamily="34" charset="-122"/>
                          <a:ea typeface="微软雅黑" panose="020B0503020204020204" pitchFamily="34" charset="-122"/>
                        </a:rPr>
                        <a:t>二分类</a:t>
                      </a:r>
                      <a:endParaRPr lang="zh-CN" altLang="en-US" sz="1400">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0.62</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0.83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0.87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0.73</a:t>
                      </a:r>
                      <a:endParaRPr lang="en-US" altLang="zh-CN">
                        <a:latin typeface="微软雅黑" panose="020B0503020204020204" pitchFamily="34" charset="-122"/>
                        <a:ea typeface="微软雅黑" panose="020B0503020204020204" pitchFamily="34" charset="-122"/>
                      </a:endParaRPr>
                    </a:p>
                  </a:txBody>
                  <a:tcPr/>
                </a:tc>
              </a:tr>
            </a:tbl>
          </a:graphicData>
        </a:graphic>
      </p:graphicFrame>
      <p:graphicFrame>
        <p:nvGraphicFramePr>
          <p:cNvPr id="8" name="表格 7"/>
          <p:cNvGraphicFramePr/>
          <p:nvPr/>
        </p:nvGraphicFramePr>
        <p:xfrm>
          <a:off x="451485" y="3194050"/>
          <a:ext cx="8235315" cy="1676400"/>
        </p:xfrm>
        <a:graphic>
          <a:graphicData uri="http://schemas.openxmlformats.org/drawingml/2006/table">
            <a:tbl>
              <a:tblPr firstRow="1" bandRow="1">
                <a:tableStyleId>{5C22544A-7EE6-4342-B048-85BDC9FD1C3A}</a:tableStyleId>
              </a:tblPr>
              <a:tblGrid>
                <a:gridCol w="686276"/>
                <a:gridCol w="686277"/>
                <a:gridCol w="686276"/>
                <a:gridCol w="686276"/>
                <a:gridCol w="686276"/>
                <a:gridCol w="686277"/>
                <a:gridCol w="686276"/>
                <a:gridCol w="686276"/>
                <a:gridCol w="686276"/>
                <a:gridCol w="686277"/>
                <a:gridCol w="686276"/>
                <a:gridCol w="686276"/>
              </a:tblGrid>
              <a:tr h="381000">
                <a:tc>
                  <a:txBody>
                    <a:bodyPr/>
                    <a:p>
                      <a:pPr>
                        <a:buNone/>
                      </a:pPr>
                      <a:r>
                        <a:rPr lang="zh-CN" altLang="en-US">
                          <a:latin typeface="微软雅黑" panose="020B0503020204020204" pitchFamily="34" charset="-122"/>
                          <a:ea typeface="微软雅黑" panose="020B0503020204020204" pitchFamily="34" charset="-122"/>
                        </a:rPr>
                        <a:t>迭代次数</a:t>
                      </a:r>
                      <a:endParaRPr lang="zh-CN" altLang="en-US">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2</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9</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10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zh-CN" altLang="en-US">
                          <a:latin typeface="微软雅黑" panose="020B0503020204020204" pitchFamily="34" charset="-122"/>
                          <a:ea typeface="微软雅黑" panose="020B0503020204020204" pitchFamily="34" charset="-122"/>
                        </a:rPr>
                        <a:t>均值</a:t>
                      </a:r>
                      <a:endParaRPr lang="zh-CN" altLang="en-US">
                        <a:latin typeface="微软雅黑" panose="020B0503020204020204" pitchFamily="34" charset="-122"/>
                        <a:ea typeface="微软雅黑" panose="020B0503020204020204" pitchFamily="34" charset="-122"/>
                      </a:endParaRPr>
                    </a:p>
                  </a:txBody>
                  <a:tcPr/>
                </a:tc>
              </a:tr>
              <a:tr h="381000">
                <a:tc>
                  <a:txBody>
                    <a:bodyPr/>
                    <a:p>
                      <a:pPr>
                        <a:buNone/>
                      </a:pPr>
                      <a:r>
                        <a:rPr lang="zh-CN" altLang="en-US" sz="1400">
                          <a:latin typeface="微软雅黑" panose="020B0503020204020204" pitchFamily="34" charset="-122"/>
                          <a:ea typeface="微软雅黑" panose="020B0503020204020204" pitchFamily="34" charset="-122"/>
                        </a:rPr>
                        <a:t>多分类</a:t>
                      </a:r>
                      <a:endParaRPr lang="zh-CN" altLang="en-US" sz="1400">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0.38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0.57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0.49</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0.49</a:t>
                      </a:r>
                      <a:endParaRPr lang="en-US" altLang="zh-CN">
                        <a:latin typeface="微软雅黑" panose="020B0503020204020204" pitchFamily="34" charset="-122"/>
                        <a:ea typeface="微软雅黑" panose="020B0503020204020204" pitchFamily="34" charset="-122"/>
                      </a:endParaRPr>
                    </a:p>
                  </a:txBody>
                  <a:tcPr/>
                </a:tc>
              </a:tr>
              <a:tr h="381000">
                <a:tc>
                  <a:txBody>
                    <a:bodyPr/>
                    <a:p>
                      <a:pPr>
                        <a:buNone/>
                      </a:pPr>
                      <a:r>
                        <a:rPr lang="zh-CN" altLang="en-US" sz="1400">
                          <a:latin typeface="微软雅黑" panose="020B0503020204020204" pitchFamily="34" charset="-122"/>
                          <a:ea typeface="微软雅黑" panose="020B0503020204020204" pitchFamily="34" charset="-122"/>
                        </a:rPr>
                        <a:t>二分类</a:t>
                      </a:r>
                      <a:endParaRPr lang="zh-CN" altLang="en-US" sz="1400">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0.63</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0.75</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0.71</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0.74</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0.68</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0.80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0.77</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0.66</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0.70</a:t>
                      </a:r>
                      <a:endParaRPr lang="en-US" altLang="zh-CN">
                        <a:latin typeface="微软雅黑" panose="020B0503020204020204" pitchFamily="34" charset="-122"/>
                        <a:ea typeface="微软雅黑" panose="020B0503020204020204" pitchFamily="34" charset="-122"/>
                      </a:endParaRPr>
                    </a:p>
                  </a:txBody>
                  <a:tcPr/>
                </a:tc>
                <a:tc>
                  <a:txBody>
                    <a:bodyPr/>
                    <a:p>
                      <a:pPr>
                        <a:buNone/>
                      </a:pPr>
                      <a:r>
                        <a:rPr lang="en-US" altLang="zh-CN">
                          <a:latin typeface="微软雅黑" panose="020B0503020204020204" pitchFamily="34" charset="-122"/>
                          <a:ea typeface="微软雅黑" panose="020B0503020204020204" pitchFamily="34" charset="-122"/>
                        </a:rPr>
                        <a:t>0.71</a:t>
                      </a:r>
                      <a:endParaRPr lang="en-US" altLang="zh-CN">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6"/>
          <p:cNvSpPr/>
          <p:nvPr/>
        </p:nvSpPr>
        <p:spPr>
          <a:xfrm>
            <a:off x="3566160" y="1972310"/>
            <a:ext cx="2011680" cy="1198880"/>
          </a:xfrm>
          <a:prstGeom prst="rect">
            <a:avLst/>
          </a:prstGeom>
          <a:noFill/>
          <a:ln w="9525">
            <a:noFill/>
          </a:ln>
        </p:spPr>
        <p:txBody>
          <a:bodyPr wrap="none" anchor="t">
            <a:spAutoFit/>
          </a:bodyPr>
          <a:p>
            <a:r>
              <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总结</a:t>
            </a:r>
            <a:endPar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7635" y="1573530"/>
            <a:ext cx="8888730" cy="23831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任意多边形 30"/>
          <p:cNvSpPr/>
          <p:nvPr/>
        </p:nvSpPr>
        <p:spPr>
          <a:xfrm rot="3292421">
            <a:off x="762000" y="2092325"/>
            <a:ext cx="1838325" cy="1225550"/>
          </a:xfrm>
          <a:custGeom>
            <a:avLst/>
            <a:gdLst>
              <a:gd name="txL" fmla="*/ 0 w 1857486"/>
              <a:gd name="txT" fmla="*/ 0 h 1241208"/>
              <a:gd name="txR" fmla="*/ 1857486 w 1857486"/>
              <a:gd name="txB" fmla="*/ 1241208 h 1241208"/>
            </a:gdLst>
            <a:ahLst/>
            <a:cxnLst>
              <a:cxn ang="0">
                <a:pos x="61376" y="25060"/>
              </a:cxn>
              <a:cxn ang="0">
                <a:pos x="65844" y="41276"/>
              </a:cxn>
              <a:cxn ang="0">
                <a:pos x="490956" y="585435"/>
              </a:cxn>
              <a:cxn ang="0">
                <a:pos x="699973" y="702599"/>
              </a:cxn>
              <a:cxn ang="0">
                <a:pos x="750922" y="721782"/>
              </a:cxn>
              <a:cxn ang="0">
                <a:pos x="809573" y="743865"/>
              </a:cxn>
              <a:cxn ang="0">
                <a:pos x="1375298" y="782752"/>
              </a:cxn>
              <a:cxn ang="0">
                <a:pos x="1476793" y="755005"/>
              </a:cxn>
              <a:cxn ang="0">
                <a:pos x="1594386" y="722856"/>
              </a:cxn>
              <a:cxn ang="0">
                <a:pos x="1894565" y="555762"/>
              </a:cxn>
              <a:cxn ang="0">
                <a:pos x="1909211" y="543323"/>
              </a:cxn>
              <a:cxn ang="0">
                <a:pos x="1983722" y="480040"/>
              </a:cxn>
              <a:cxn ang="0">
                <a:pos x="2140701" y="299422"/>
              </a:cxn>
              <a:cxn ang="0">
                <a:pos x="2258333" y="91230"/>
              </a:cxn>
              <a:cxn ang="0">
                <a:pos x="2292954" y="0"/>
              </a:cxn>
              <a:cxn ang="0">
                <a:pos x="2333503" y="113250"/>
              </a:cxn>
              <a:cxn ang="0">
                <a:pos x="2367031" y="452138"/>
              </a:cxn>
              <a:cxn ang="0">
                <a:pos x="2366509" y="457650"/>
              </a:cxn>
              <a:cxn ang="0">
                <a:pos x="2356351" y="564814"/>
              </a:cxn>
              <a:cxn ang="0">
                <a:pos x="2144400" y="1088712"/>
              </a:cxn>
              <a:cxn ang="0">
                <a:pos x="2105193" y="1137447"/>
              </a:cxn>
              <a:cxn ang="0">
                <a:pos x="2071131" y="1179783"/>
              </a:cxn>
              <a:cxn ang="0">
                <a:pos x="1894670" y="1341581"/>
              </a:cxn>
              <a:cxn ang="0">
                <a:pos x="1243724" y="1576135"/>
              </a:cxn>
              <a:cxn ang="0">
                <a:pos x="1228040" y="1576159"/>
              </a:cxn>
              <a:cxn ang="0">
                <a:pos x="1129901" y="1576303"/>
              </a:cxn>
              <a:cxn ang="0">
                <a:pos x="236934" y="1105807"/>
              </a:cxn>
              <a:cxn ang="0">
                <a:pos x="33368" y="120231"/>
              </a:cxn>
            </a:cxnLst>
            <a:rect l="txL" t="txT" r="txR" b="txB"/>
            <a:pathLst>
              <a:path w="1857486" h="1241208">
                <a:moveTo>
                  <a:pt x="48137" y="19733"/>
                </a:moveTo>
                <a:lnTo>
                  <a:pt x="51642" y="32501"/>
                </a:lnTo>
                <a:cubicBezTo>
                  <a:pt x="115253" y="199683"/>
                  <a:pt x="227751" y="350314"/>
                  <a:pt x="385061" y="460981"/>
                </a:cubicBezTo>
                <a:cubicBezTo>
                  <a:pt x="437498" y="497870"/>
                  <a:pt x="492431" y="528573"/>
                  <a:pt x="548995" y="553239"/>
                </a:cubicBezTo>
                <a:lnTo>
                  <a:pt x="588955" y="568344"/>
                </a:lnTo>
                <a:lnTo>
                  <a:pt x="634954" y="585732"/>
                </a:lnTo>
                <a:cubicBezTo>
                  <a:pt x="779895" y="632404"/>
                  <a:pt x="932314" y="641826"/>
                  <a:pt x="1078658" y="616352"/>
                </a:cubicBezTo>
                <a:lnTo>
                  <a:pt x="1158261" y="594503"/>
                </a:lnTo>
                <a:lnTo>
                  <a:pt x="1250490" y="569189"/>
                </a:lnTo>
                <a:cubicBezTo>
                  <a:pt x="1334081" y="537383"/>
                  <a:pt x="1413534" y="493356"/>
                  <a:pt x="1485923" y="437616"/>
                </a:cubicBezTo>
                <a:lnTo>
                  <a:pt x="1497410" y="427822"/>
                </a:lnTo>
                <a:lnTo>
                  <a:pt x="1555849" y="377992"/>
                </a:lnTo>
                <a:cubicBezTo>
                  <a:pt x="1600753" y="335664"/>
                  <a:pt x="1642082" y="288206"/>
                  <a:pt x="1678970" y="235770"/>
                </a:cubicBezTo>
                <a:cubicBezTo>
                  <a:pt x="1715860" y="183333"/>
                  <a:pt x="1746563" y="128400"/>
                  <a:pt x="1771229" y="71836"/>
                </a:cubicBezTo>
                <a:lnTo>
                  <a:pt x="1798383" y="0"/>
                </a:lnTo>
                <a:lnTo>
                  <a:pt x="1830186" y="89175"/>
                </a:lnTo>
                <a:cubicBezTo>
                  <a:pt x="1851994" y="176986"/>
                  <a:pt x="1860619" y="266914"/>
                  <a:pt x="1856482" y="356021"/>
                </a:cubicBezTo>
                <a:lnTo>
                  <a:pt x="1856072" y="360362"/>
                </a:lnTo>
                <a:lnTo>
                  <a:pt x="1848106" y="444744"/>
                </a:lnTo>
                <a:cubicBezTo>
                  <a:pt x="1827108" y="591799"/>
                  <a:pt x="1771049" y="733845"/>
                  <a:pt x="1681871" y="857270"/>
                </a:cubicBezTo>
                <a:lnTo>
                  <a:pt x="1651120" y="895645"/>
                </a:lnTo>
                <a:lnTo>
                  <a:pt x="1624406" y="928981"/>
                </a:lnTo>
                <a:cubicBezTo>
                  <a:pt x="1583468" y="975154"/>
                  <a:pt x="1537292" y="1017912"/>
                  <a:pt x="1486005" y="1056383"/>
                </a:cubicBezTo>
                <a:cubicBezTo>
                  <a:pt x="1332143" y="1171796"/>
                  <a:pt x="1154119" y="1232240"/>
                  <a:pt x="975463" y="1241075"/>
                </a:cubicBezTo>
                <a:lnTo>
                  <a:pt x="963162" y="1241094"/>
                </a:lnTo>
                <a:lnTo>
                  <a:pt x="886191" y="1241208"/>
                </a:lnTo>
                <a:cubicBezTo>
                  <a:pt x="618871" y="1228796"/>
                  <a:pt x="358948" y="1101525"/>
                  <a:pt x="185829" y="870732"/>
                </a:cubicBezTo>
                <a:cubicBezTo>
                  <a:pt x="12710" y="639938"/>
                  <a:pt x="-36730" y="354783"/>
                  <a:pt x="26171" y="94672"/>
                </a:cubicBezTo>
                <a:lnTo>
                  <a:pt x="48137" y="19733"/>
                </a:lnTo>
                <a:close/>
              </a:path>
            </a:pathLst>
          </a:custGeom>
          <a:solidFill>
            <a:schemeClr val="bg1">
              <a:alpha val="27843"/>
            </a:schemeClr>
          </a:solidFill>
          <a:ln w="12700" cap="flat" cmpd="sng">
            <a:solidFill>
              <a:schemeClr val="bg1"/>
            </a:solidFill>
            <a:prstDash val="sysDash"/>
            <a:miter/>
            <a:headEnd type="none" w="med" len="med"/>
            <a:tailEnd type="triangle" w="med" len="med"/>
          </a:ln>
        </p:spPr>
        <p:txBody>
          <a:bodyPr lIns="0" tIns="351000" rIns="0" bIns="0" anchor="ctr"/>
          <a:p>
            <a:pPr algn="ctr">
              <a:lnSpc>
                <a:spcPct val="120000"/>
              </a:lnSpc>
            </a:pPr>
            <a:r>
              <a:rPr lang="zh-CN" altLang="en-US" sz="1500" dirty="0">
                <a:solidFill>
                  <a:schemeClr val="bg1"/>
                </a:solidFill>
                <a:latin typeface="微软雅黑" panose="020B0503020204020204" pitchFamily="34" charset="-122"/>
                <a:ea typeface="微软雅黑" panose="020B0503020204020204" pitchFamily="34" charset="-122"/>
              </a:rPr>
              <a:t>温度</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1506" name="任意多边形 31"/>
          <p:cNvSpPr/>
          <p:nvPr/>
        </p:nvSpPr>
        <p:spPr>
          <a:xfrm rot="-2011366">
            <a:off x="1411288" y="1284288"/>
            <a:ext cx="1835150" cy="1509712"/>
          </a:xfrm>
          <a:custGeom>
            <a:avLst/>
            <a:gdLst>
              <a:gd name="txL" fmla="*/ 0 w 1856155"/>
              <a:gd name="txT" fmla="*/ 0 h 1526889"/>
              <a:gd name="txR" fmla="*/ 1856155 w 1856155"/>
              <a:gd name="txB" fmla="*/ 1526889 h 1526889"/>
            </a:gdLst>
            <a:ahLst/>
            <a:cxnLst>
              <a:cxn ang="0">
                <a:pos x="1836535" y="196991"/>
              </a:cxn>
              <a:cxn ang="0">
                <a:pos x="2342564" y="948171"/>
              </a:cxn>
              <a:cxn ang="0">
                <a:pos x="2364540" y="1157236"/>
              </a:cxn>
              <a:cxn ang="0">
                <a:pos x="2355830" y="1145957"/>
              </a:cxn>
              <a:cxn ang="0">
                <a:pos x="1772575" y="774104"/>
              </a:cxn>
              <a:cxn ang="0">
                <a:pos x="1536414" y="733439"/>
              </a:cxn>
              <a:cxn ang="0">
                <a:pos x="1480189" y="735131"/>
              </a:cxn>
              <a:cxn ang="0">
                <a:pos x="1303998" y="740431"/>
              </a:cxn>
              <a:cxn ang="0">
                <a:pos x="873813" y="884143"/>
              </a:cxn>
              <a:cxn ang="0">
                <a:pos x="782461" y="941720"/>
              </a:cxn>
              <a:cxn ang="0">
                <a:pos x="777762" y="944681"/>
              </a:cxn>
              <a:cxn ang="0">
                <a:pos x="461469" y="1272866"/>
              </a:cxn>
              <a:cxn ang="0">
                <a:pos x="455897" y="1282546"/>
              </a:cxn>
              <a:cxn ang="0">
                <a:pos x="403039" y="1374347"/>
              </a:cxn>
              <a:cxn ang="0">
                <a:pos x="316071" y="1597737"/>
              </a:cxn>
              <a:cxn ang="0">
                <a:pos x="275421" y="1833996"/>
              </a:cxn>
              <a:cxn ang="0">
                <a:pos x="278786" y="1945906"/>
              </a:cxn>
              <a:cxn ang="0">
                <a:pos x="265904" y="1931623"/>
              </a:cxn>
              <a:cxn ang="0">
                <a:pos x="89968" y="1636391"/>
              </a:cxn>
              <a:cxn ang="0">
                <a:pos x="54445" y="1519799"/>
              </a:cxn>
              <a:cxn ang="0">
                <a:pos x="23785" y="1419171"/>
              </a:cxn>
              <a:cxn ang="0">
                <a:pos x="46960" y="852831"/>
              </a:cxn>
              <a:cxn ang="0">
                <a:pos x="67462" y="793613"/>
              </a:cxn>
              <a:cxn ang="0">
                <a:pos x="85272" y="742168"/>
              </a:cxn>
              <a:cxn ang="0">
                <a:pos x="196907" y="530037"/>
              </a:cxn>
              <a:cxn ang="0">
                <a:pos x="730646" y="90005"/>
              </a:cxn>
              <a:cxn ang="0">
                <a:pos x="746779" y="85086"/>
              </a:cxn>
              <a:cxn ang="0">
                <a:pos x="947776" y="23794"/>
              </a:cxn>
              <a:cxn ang="0">
                <a:pos x="1836535" y="196991"/>
              </a:cxn>
            </a:cxnLst>
            <a:rect l="txL" t="txT" r="txR" b="txB"/>
            <a:pathLst>
              <a:path w="1856155" h="1526889">
                <a:moveTo>
                  <a:pt x="1441673" y="154572"/>
                </a:moveTo>
                <a:cubicBezTo>
                  <a:pt x="1655467" y="296201"/>
                  <a:pt x="1791614" y="511079"/>
                  <a:pt x="1838905" y="743999"/>
                </a:cubicBezTo>
                <a:lnTo>
                  <a:pt x="1856155" y="908045"/>
                </a:lnTo>
                <a:lnTo>
                  <a:pt x="1849318" y="899195"/>
                </a:lnTo>
                <a:cubicBezTo>
                  <a:pt x="1733303" y="763045"/>
                  <a:pt x="1576787" y="658889"/>
                  <a:pt x="1391465" y="607415"/>
                </a:cubicBezTo>
                <a:cubicBezTo>
                  <a:pt x="1329692" y="590257"/>
                  <a:pt x="1267641" y="579765"/>
                  <a:pt x="1206080" y="575506"/>
                </a:cubicBezTo>
                <a:lnTo>
                  <a:pt x="1161943" y="576833"/>
                </a:lnTo>
                <a:lnTo>
                  <a:pt x="1023633" y="580992"/>
                </a:lnTo>
                <a:cubicBezTo>
                  <a:pt x="904002" y="596538"/>
                  <a:pt x="789395" y="635281"/>
                  <a:pt x="685941" y="693758"/>
                </a:cubicBezTo>
                <a:lnTo>
                  <a:pt x="614229" y="738937"/>
                </a:lnTo>
                <a:lnTo>
                  <a:pt x="610540" y="741261"/>
                </a:lnTo>
                <a:cubicBezTo>
                  <a:pt x="513047" y="809388"/>
                  <a:pt x="428241" y="896381"/>
                  <a:pt x="362251" y="998776"/>
                </a:cubicBezTo>
                <a:cubicBezTo>
                  <a:pt x="360793" y="1001308"/>
                  <a:pt x="359335" y="1003839"/>
                  <a:pt x="357877" y="1006371"/>
                </a:cubicBezTo>
                <a:lnTo>
                  <a:pt x="316384" y="1078406"/>
                </a:lnTo>
                <a:cubicBezTo>
                  <a:pt x="288284" y="1133346"/>
                  <a:pt x="265273" y="1191919"/>
                  <a:pt x="248115" y="1253692"/>
                </a:cubicBezTo>
                <a:cubicBezTo>
                  <a:pt x="230957" y="1315467"/>
                  <a:pt x="220465" y="1377517"/>
                  <a:pt x="216205" y="1439077"/>
                </a:cubicBezTo>
                <a:lnTo>
                  <a:pt x="218846" y="1526889"/>
                </a:lnTo>
                <a:lnTo>
                  <a:pt x="208734" y="1515681"/>
                </a:lnTo>
                <a:cubicBezTo>
                  <a:pt x="150990" y="1444880"/>
                  <a:pt x="104757" y="1366689"/>
                  <a:pt x="70625" y="1284022"/>
                </a:cubicBezTo>
                <a:lnTo>
                  <a:pt x="42739" y="1192537"/>
                </a:lnTo>
                <a:lnTo>
                  <a:pt x="18671" y="1113577"/>
                </a:lnTo>
                <a:cubicBezTo>
                  <a:pt x="-10887" y="968003"/>
                  <a:pt x="-5735" y="815380"/>
                  <a:pt x="36863" y="669189"/>
                </a:cubicBezTo>
                <a:lnTo>
                  <a:pt x="52957" y="622722"/>
                </a:lnTo>
                <a:lnTo>
                  <a:pt x="66938" y="582355"/>
                </a:lnTo>
                <a:cubicBezTo>
                  <a:pt x="90012" y="525123"/>
                  <a:pt x="119165" y="469352"/>
                  <a:pt x="154572" y="415903"/>
                </a:cubicBezTo>
                <a:cubicBezTo>
                  <a:pt x="260794" y="255558"/>
                  <a:pt x="408218" y="138889"/>
                  <a:pt x="573555" y="70624"/>
                </a:cubicBezTo>
                <a:lnTo>
                  <a:pt x="586219" y="66764"/>
                </a:lnTo>
                <a:lnTo>
                  <a:pt x="744000" y="18671"/>
                </a:lnTo>
                <a:cubicBezTo>
                  <a:pt x="976919" y="-28621"/>
                  <a:pt x="1227880" y="12943"/>
                  <a:pt x="1441673" y="154572"/>
                </a:cubicBezTo>
                <a:close/>
              </a:path>
            </a:pathLst>
          </a:custGeom>
          <a:solidFill>
            <a:schemeClr val="bg1">
              <a:alpha val="27843"/>
            </a:schemeClr>
          </a:solidFill>
          <a:ln w="12700" cap="flat" cmpd="sng">
            <a:solidFill>
              <a:schemeClr val="bg1"/>
            </a:solidFill>
            <a:prstDash val="sysDash"/>
            <a:miter/>
            <a:headEnd type="none" w="med" len="med"/>
            <a:tailEnd type="triangle" w="med" len="med"/>
          </a:ln>
        </p:spPr>
        <p:txBody>
          <a:bodyPr lIns="0" tIns="81000" rIns="0" bIns="0" anchor="t"/>
          <a:p>
            <a:pPr algn="ctr">
              <a:lnSpc>
                <a:spcPct val="120000"/>
              </a:lnSpc>
            </a:pPr>
            <a:r>
              <a:rPr lang="zh-CN" altLang="en-US" sz="1500" dirty="0">
                <a:solidFill>
                  <a:schemeClr val="bg1"/>
                </a:solidFill>
                <a:latin typeface="微软雅黑" panose="020B0503020204020204" pitchFamily="34" charset="-122"/>
                <a:ea typeface="微软雅黑" panose="020B0503020204020204" pitchFamily="34" charset="-122"/>
              </a:rPr>
              <a:t>出租</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1507" name="任意多边形 34"/>
          <p:cNvSpPr/>
          <p:nvPr/>
        </p:nvSpPr>
        <p:spPr>
          <a:xfrm rot="974914">
            <a:off x="2073275" y="1624013"/>
            <a:ext cx="1836738" cy="1247775"/>
          </a:xfrm>
          <a:custGeom>
            <a:avLst/>
            <a:gdLst>
              <a:gd name="txL" fmla="*/ 0 w 1857556"/>
              <a:gd name="txT" fmla="*/ 0 h 1261477"/>
              <a:gd name="txR" fmla="*/ 1857556 w 1857556"/>
              <a:gd name="txB" fmla="*/ 1261477 h 1261477"/>
            </a:gdLst>
            <a:ahLst/>
            <a:cxnLst>
              <a:cxn ang="0">
                <a:pos x="838735" y="51301"/>
              </a:cxn>
              <a:cxn ang="0">
                <a:pos x="1178729" y="0"/>
              </a:cxn>
              <a:cxn ang="0">
                <a:pos x="1192971" y="633"/>
              </a:cxn>
              <a:cxn ang="0">
                <a:pos x="1292426" y="5048"/>
              </a:cxn>
              <a:cxn ang="0">
                <a:pos x="2162722" y="518180"/>
              </a:cxn>
              <a:cxn ang="0">
                <a:pos x="2320739" y="1516665"/>
              </a:cxn>
              <a:cxn ang="0">
                <a:pos x="2288852" y="1609550"/>
              </a:cxn>
              <a:cxn ang="0">
                <a:pos x="2284670" y="1594420"/>
              </a:cxn>
              <a:cxn ang="0">
                <a:pos x="1885069" y="1028800"/>
              </a:cxn>
              <a:cxn ang="0">
                <a:pos x="1681683" y="901627"/>
              </a:cxn>
              <a:cxn ang="0">
                <a:pos x="1631675" y="880042"/>
              </a:cxn>
              <a:cxn ang="0">
                <a:pos x="1574109" y="855192"/>
              </a:cxn>
              <a:cxn ang="0">
                <a:pos x="1010828" y="790231"/>
              </a:cxn>
              <a:cxn ang="0">
                <a:pos x="904410" y="808977"/>
              </a:cxn>
              <a:cxn ang="0">
                <a:pos x="898934" y="809942"/>
              </a:cxn>
              <a:cxn ang="0">
                <a:pos x="481730" y="994246"/>
              </a:cxn>
              <a:cxn ang="0">
                <a:pos x="472901" y="1001107"/>
              </a:cxn>
              <a:cxn ang="0">
                <a:pos x="389196" y="1066158"/>
              </a:cxn>
              <a:cxn ang="0">
                <a:pos x="224093" y="1240236"/>
              </a:cxn>
              <a:cxn ang="0">
                <a:pos x="97027" y="1443792"/>
              </a:cxn>
              <a:cxn ang="0">
                <a:pos x="55056" y="1541182"/>
              </a:cxn>
              <a:cxn ang="0">
                <a:pos x="51264" y="1530663"/>
              </a:cxn>
              <a:cxn ang="0">
                <a:pos x="5052" y="1076593"/>
              </a:cxn>
              <a:cxn ang="0">
                <a:pos x="5826" y="1071083"/>
              </a:cxn>
              <a:cxn ang="0">
                <a:pos x="20895" y="963995"/>
              </a:cxn>
              <a:cxn ang="0">
                <a:pos x="189179" y="542116"/>
              </a:cxn>
              <a:cxn ang="0">
                <a:pos x="299011" y="403955"/>
              </a:cxn>
              <a:cxn ang="0">
                <a:pos x="334060" y="359866"/>
              </a:cxn>
              <a:cxn ang="0">
                <a:pos x="517755" y="205572"/>
              </a:cxn>
              <a:cxn ang="0">
                <a:pos x="838735" y="51301"/>
              </a:cxn>
            </a:cxnLst>
            <a:rect l="txL" t="txT" r="txR" b="txB"/>
            <a:pathLst>
              <a:path w="1857556" h="1261477">
                <a:moveTo>
                  <a:pt x="657901" y="40207"/>
                </a:moveTo>
                <a:cubicBezTo>
                  <a:pt x="745285" y="13540"/>
                  <a:pt x="835154" y="322"/>
                  <a:pt x="924592" y="0"/>
                </a:cubicBezTo>
                <a:lnTo>
                  <a:pt x="935764" y="496"/>
                </a:lnTo>
                <a:lnTo>
                  <a:pt x="1013776" y="3956"/>
                </a:lnTo>
                <a:cubicBezTo>
                  <a:pt x="1280247" y="28598"/>
                  <a:pt x="1534068" y="167641"/>
                  <a:pt x="1696434" y="406121"/>
                </a:cubicBezTo>
                <a:cubicBezTo>
                  <a:pt x="1858802" y="644602"/>
                  <a:pt x="1895129" y="931722"/>
                  <a:pt x="1820382" y="1188679"/>
                </a:cubicBezTo>
                <a:lnTo>
                  <a:pt x="1795369" y="1261477"/>
                </a:lnTo>
                <a:cubicBezTo>
                  <a:pt x="1794275" y="1257524"/>
                  <a:pt x="1793182" y="1253572"/>
                  <a:pt x="1792089" y="1249619"/>
                </a:cubicBezTo>
                <a:cubicBezTo>
                  <a:pt x="1736202" y="1079699"/>
                  <a:pt x="1630721" y="924073"/>
                  <a:pt x="1478644" y="806316"/>
                </a:cubicBezTo>
                <a:cubicBezTo>
                  <a:pt x="1427953" y="767064"/>
                  <a:pt x="1374482" y="733878"/>
                  <a:pt x="1319108" y="706646"/>
                </a:cubicBezTo>
                <a:lnTo>
                  <a:pt x="1279882" y="689728"/>
                </a:lnTo>
                <a:lnTo>
                  <a:pt x="1234727" y="670252"/>
                </a:lnTo>
                <a:cubicBezTo>
                  <a:pt x="1092076" y="616990"/>
                  <a:pt x="940249" y="600598"/>
                  <a:pt x="792891" y="619340"/>
                </a:cubicBezTo>
                <a:lnTo>
                  <a:pt x="709417" y="634032"/>
                </a:lnTo>
                <a:lnTo>
                  <a:pt x="705122" y="634788"/>
                </a:lnTo>
                <a:cubicBezTo>
                  <a:pt x="589103" y="660970"/>
                  <a:pt x="477690" y="709415"/>
                  <a:pt x="377868" y="779235"/>
                </a:cubicBezTo>
                <a:lnTo>
                  <a:pt x="370943" y="784612"/>
                </a:lnTo>
                <a:lnTo>
                  <a:pt x="305284" y="835596"/>
                </a:lnTo>
                <a:cubicBezTo>
                  <a:pt x="258490" y="875822"/>
                  <a:pt x="215030" y="921337"/>
                  <a:pt x="175778" y="972029"/>
                </a:cubicBezTo>
                <a:cubicBezTo>
                  <a:pt x="136526" y="1022722"/>
                  <a:pt x="103340" y="1076191"/>
                  <a:pt x="76108" y="1131565"/>
                </a:cubicBezTo>
                <a:lnTo>
                  <a:pt x="43186" y="1207894"/>
                </a:lnTo>
                <a:cubicBezTo>
                  <a:pt x="42194" y="1205146"/>
                  <a:pt x="41204" y="1202397"/>
                  <a:pt x="40212" y="1199649"/>
                </a:cubicBezTo>
                <a:cubicBezTo>
                  <a:pt x="4655" y="1083137"/>
                  <a:pt x="-6991" y="962206"/>
                  <a:pt x="3962" y="843774"/>
                </a:cubicBezTo>
                <a:lnTo>
                  <a:pt x="4570" y="839456"/>
                </a:lnTo>
                <a:lnTo>
                  <a:pt x="16391" y="755527"/>
                </a:lnTo>
                <a:cubicBezTo>
                  <a:pt x="38560" y="638777"/>
                  <a:pt x="82998" y="526255"/>
                  <a:pt x="148392" y="424881"/>
                </a:cubicBezTo>
                <a:lnTo>
                  <a:pt x="234543" y="316598"/>
                </a:lnTo>
                <a:lnTo>
                  <a:pt x="262035" y="282043"/>
                </a:lnTo>
                <a:cubicBezTo>
                  <a:pt x="305046" y="237794"/>
                  <a:pt x="353131" y="197196"/>
                  <a:pt x="406126" y="161115"/>
                </a:cubicBezTo>
                <a:cubicBezTo>
                  <a:pt x="485620" y="106993"/>
                  <a:pt x="570518" y="66875"/>
                  <a:pt x="657901" y="40207"/>
                </a:cubicBezTo>
                <a:close/>
              </a:path>
            </a:pathLst>
          </a:custGeom>
          <a:solidFill>
            <a:schemeClr val="bg1">
              <a:alpha val="27843"/>
            </a:schemeClr>
          </a:solidFill>
          <a:ln w="12700" cap="flat" cmpd="sng">
            <a:solidFill>
              <a:schemeClr val="bg1"/>
            </a:solidFill>
            <a:prstDash val="sysDash"/>
            <a:miter/>
            <a:headEnd type="none" w="med" len="med"/>
            <a:tailEnd type="triangle" w="med" len="med"/>
          </a:ln>
        </p:spPr>
        <p:txBody>
          <a:bodyPr lIns="54000" tIns="81000" rIns="0" bIns="0" anchor="t"/>
          <a:p>
            <a:pPr algn="ctr">
              <a:lnSpc>
                <a:spcPct val="120000"/>
              </a:lnSpc>
            </a:pPr>
            <a:r>
              <a:rPr lang="zh-CN" altLang="en-US" sz="1500" dirty="0">
                <a:solidFill>
                  <a:schemeClr val="bg1"/>
                </a:solidFill>
                <a:latin typeface="微软雅黑" panose="020B0503020204020204" pitchFamily="34" charset="-122"/>
                <a:ea typeface="微软雅黑" panose="020B0503020204020204" pitchFamily="34" charset="-122"/>
              </a:rPr>
              <a:t>公交</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1508" name="任意多边形 37"/>
          <p:cNvSpPr/>
          <p:nvPr/>
        </p:nvSpPr>
        <p:spPr>
          <a:xfrm rot="-5078692">
            <a:off x="2068513" y="2481263"/>
            <a:ext cx="1838325" cy="1298575"/>
          </a:xfrm>
          <a:custGeom>
            <a:avLst/>
            <a:gdLst>
              <a:gd name="txL" fmla="*/ 0 w 1856926"/>
              <a:gd name="txT" fmla="*/ 0 h 1315239"/>
              <a:gd name="txR" fmla="*/ 1856926 w 1856926"/>
              <a:gd name="txB" fmla="*/ 1315239 h 1315239"/>
            </a:gdLst>
            <a:ahLst/>
            <a:cxnLst>
              <a:cxn ang="0">
                <a:pos x="2364750" y="340666"/>
              </a:cxn>
              <a:cxn ang="0">
                <a:pos x="2373835" y="454001"/>
              </a:cxn>
              <a:cxn ang="0">
                <a:pos x="2373747" y="459556"/>
              </a:cxn>
              <a:cxn ang="0">
                <a:pos x="2372025" y="567488"/>
              </a:cxn>
              <a:cxn ang="0">
                <a:pos x="2201372" y="1107817"/>
              </a:cxn>
              <a:cxn ang="0">
                <a:pos x="2166012" y="1159603"/>
              </a:cxn>
              <a:cxn ang="0">
                <a:pos x="2135297" y="1204587"/>
              </a:cxn>
              <a:cxn ang="0">
                <a:pos x="1971636" y="1380123"/>
              </a:cxn>
              <a:cxn ang="0">
                <a:pos x="1339420" y="1665433"/>
              </a:cxn>
              <a:cxn ang="0">
                <a:pos x="1323742" y="1666682"/>
              </a:cxn>
              <a:cxn ang="0">
                <a:pos x="1225660" y="1674488"/>
              </a:cxn>
              <a:cxn ang="0">
                <a:pos x="296070" y="1273786"/>
              </a:cxn>
              <a:cxn ang="0">
                <a:pos x="15071" y="304306"/>
              </a:cxn>
              <a:cxn ang="0">
                <a:pos x="35289" y="208366"/>
              </a:cxn>
              <a:cxn ang="0">
                <a:pos x="41325" y="222834"/>
              </a:cxn>
              <a:cxn ang="0">
                <a:pos x="509054" y="733699"/>
              </a:cxn>
              <a:cxn ang="0">
                <a:pos x="727195" y="834527"/>
              </a:cxn>
              <a:cxn ang="0">
                <a:pos x="779633" y="849729"/>
              </a:cxn>
              <a:cxn ang="0">
                <a:pos x="839995" y="867229"/>
              </a:cxn>
              <a:cxn ang="0">
                <a:pos x="1517433" y="828600"/>
              </a:cxn>
              <a:cxn ang="0">
                <a:pos x="1517682" y="828498"/>
              </a:cxn>
              <a:cxn ang="0">
                <a:pos x="1622816" y="784969"/>
              </a:cxn>
              <a:cxn ang="0">
                <a:pos x="1909725" y="594480"/>
              </a:cxn>
              <a:cxn ang="0">
                <a:pos x="1917657" y="586596"/>
              </a:cxn>
              <a:cxn ang="0">
                <a:pos x="1992885" y="511818"/>
              </a:cxn>
              <a:cxn ang="0">
                <a:pos x="2135594" y="318985"/>
              </a:cxn>
              <a:cxn ang="0">
                <a:pos x="2236799" y="101656"/>
              </a:cxn>
              <a:cxn ang="0">
                <a:pos x="2266493" y="0"/>
              </a:cxn>
              <a:cxn ang="0">
                <a:pos x="2271569" y="9953"/>
              </a:cxn>
              <a:cxn ang="0">
                <a:pos x="2364750" y="340666"/>
              </a:cxn>
            </a:cxnLst>
            <a:rect l="txL" t="txT" r="txR" b="txB"/>
            <a:pathLst>
              <a:path w="1856926" h="1315239">
                <a:moveTo>
                  <a:pt x="1849819" y="267482"/>
                </a:moveTo>
                <a:cubicBezTo>
                  <a:pt x="1853614" y="297053"/>
                  <a:pt x="1855981" y="326752"/>
                  <a:pt x="1856926" y="356471"/>
                </a:cubicBezTo>
                <a:lnTo>
                  <a:pt x="1856857" y="360832"/>
                </a:lnTo>
                <a:lnTo>
                  <a:pt x="1855509" y="445578"/>
                </a:lnTo>
                <a:cubicBezTo>
                  <a:pt x="1846066" y="593823"/>
                  <a:pt x="1801277" y="739816"/>
                  <a:pt x="1722016" y="869831"/>
                </a:cubicBezTo>
                <a:lnTo>
                  <a:pt x="1694357" y="910492"/>
                </a:lnTo>
                <a:lnTo>
                  <a:pt x="1670330" y="945813"/>
                </a:lnTo>
                <a:cubicBezTo>
                  <a:pt x="1633125" y="995043"/>
                  <a:pt x="1590431" y="1041279"/>
                  <a:pt x="1542307" y="1083639"/>
                </a:cubicBezTo>
                <a:cubicBezTo>
                  <a:pt x="1397932" y="1210721"/>
                  <a:pt x="1225176" y="1284891"/>
                  <a:pt x="1047757" y="1307658"/>
                </a:cubicBezTo>
                <a:lnTo>
                  <a:pt x="1035493" y="1308638"/>
                </a:lnTo>
                <a:lnTo>
                  <a:pt x="958769" y="1314767"/>
                </a:lnTo>
                <a:cubicBezTo>
                  <a:pt x="691295" y="1323281"/>
                  <a:pt x="422222" y="1216708"/>
                  <a:pt x="231600" y="1000146"/>
                </a:cubicBezTo>
                <a:cubicBezTo>
                  <a:pt x="40976" y="783585"/>
                  <a:pt x="-30593" y="503165"/>
                  <a:pt x="11790" y="238934"/>
                </a:cubicBezTo>
                <a:lnTo>
                  <a:pt x="27605" y="163603"/>
                </a:lnTo>
                <a:lnTo>
                  <a:pt x="32326" y="174964"/>
                </a:lnTo>
                <a:cubicBezTo>
                  <a:pt x="108805" y="336664"/>
                  <a:pt x="232729" y="478046"/>
                  <a:pt x="398206" y="576083"/>
                </a:cubicBezTo>
                <a:cubicBezTo>
                  <a:pt x="453364" y="608763"/>
                  <a:pt x="510529" y="635079"/>
                  <a:pt x="568847" y="655250"/>
                </a:cubicBezTo>
                <a:lnTo>
                  <a:pt x="609866" y="667187"/>
                </a:lnTo>
                <a:lnTo>
                  <a:pt x="657083" y="680927"/>
                </a:lnTo>
                <a:cubicBezTo>
                  <a:pt x="834856" y="723172"/>
                  <a:pt x="1019173" y="711098"/>
                  <a:pt x="1187007" y="650597"/>
                </a:cubicBezTo>
                <a:lnTo>
                  <a:pt x="1187203" y="650516"/>
                </a:lnTo>
                <a:lnTo>
                  <a:pt x="1269443" y="616338"/>
                </a:lnTo>
                <a:cubicBezTo>
                  <a:pt x="1350293" y="578099"/>
                  <a:pt x="1426064" y="527998"/>
                  <a:pt x="1493876" y="466772"/>
                </a:cubicBezTo>
                <a:lnTo>
                  <a:pt x="1500082" y="460581"/>
                </a:lnTo>
                <a:lnTo>
                  <a:pt x="1558929" y="401867"/>
                </a:lnTo>
                <a:cubicBezTo>
                  <a:pt x="1600388" y="356160"/>
                  <a:pt x="1637882" y="305618"/>
                  <a:pt x="1670562" y="250459"/>
                </a:cubicBezTo>
                <a:cubicBezTo>
                  <a:pt x="1703241" y="195301"/>
                  <a:pt x="1729558" y="138136"/>
                  <a:pt x="1749730" y="79818"/>
                </a:cubicBezTo>
                <a:lnTo>
                  <a:pt x="1772957" y="0"/>
                </a:lnTo>
                <a:lnTo>
                  <a:pt x="1776928" y="7815"/>
                </a:lnTo>
                <a:cubicBezTo>
                  <a:pt x="1814201" y="91229"/>
                  <a:pt x="1838435" y="178772"/>
                  <a:pt x="1849819" y="267482"/>
                </a:cubicBezTo>
                <a:close/>
              </a:path>
            </a:pathLst>
          </a:custGeom>
          <a:solidFill>
            <a:schemeClr val="bg1">
              <a:alpha val="27843"/>
            </a:schemeClr>
          </a:solidFill>
          <a:ln w="12700" cap="flat" cmpd="sng">
            <a:solidFill>
              <a:schemeClr val="bg1"/>
            </a:solidFill>
            <a:prstDash val="sysDash"/>
            <a:miter/>
            <a:headEnd type="none" w="med" len="med"/>
            <a:tailEnd type="triangle" w="med" len="med"/>
          </a:ln>
        </p:spPr>
        <p:txBody>
          <a:bodyPr lIns="0" tIns="432000" rIns="0" bIns="0" anchor="ctr"/>
          <a:p>
            <a:pPr algn="ctr">
              <a:lnSpc>
                <a:spcPct val="120000"/>
              </a:lnSpc>
            </a:pPr>
            <a:r>
              <a:rPr lang="zh-CN" altLang="en-US" sz="1500" dirty="0">
                <a:solidFill>
                  <a:schemeClr val="bg1"/>
                </a:solidFill>
                <a:latin typeface="微软雅黑" panose="020B0503020204020204" pitchFamily="34" charset="-122"/>
                <a:ea typeface="微软雅黑" panose="020B0503020204020204" pitchFamily="34" charset="-122"/>
              </a:rPr>
              <a:t>降雨</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21509" name="任意多边形 43"/>
          <p:cNvSpPr/>
          <p:nvPr/>
        </p:nvSpPr>
        <p:spPr>
          <a:xfrm rot="-484382">
            <a:off x="1231900" y="2655888"/>
            <a:ext cx="1836738" cy="1366837"/>
          </a:xfrm>
          <a:custGeom>
            <a:avLst/>
            <a:gdLst>
              <a:gd name="txL" fmla="*/ 0 w 1857377"/>
              <a:gd name="txT" fmla="*/ 0 h 1381292"/>
              <a:gd name="txR" fmla="*/ 1857377 w 1857377"/>
              <a:gd name="txB" fmla="*/ 1381292 h 1381292"/>
            </a:gdLst>
            <a:ahLst/>
            <a:cxnLst>
              <a:cxn ang="0">
                <a:pos x="2218203" y="0"/>
              </a:cxn>
              <a:cxn ang="0">
                <a:pos x="2224044" y="9549"/>
              </a:cxn>
              <a:cxn ang="0">
                <a:pos x="2343096" y="332785"/>
              </a:cxn>
              <a:cxn ang="0">
                <a:pos x="2361134" y="445112"/>
              </a:cxn>
              <a:cxn ang="0">
                <a:pos x="2361178" y="445380"/>
              </a:cxn>
              <a:cxn ang="0">
                <a:pos x="2241865" y="1112829"/>
              </a:cxn>
              <a:cxn ang="0">
                <a:pos x="2210839" y="1167420"/>
              </a:cxn>
              <a:cxn ang="0">
                <a:pos x="2183885" y="1214847"/>
              </a:cxn>
              <a:cxn ang="0">
                <a:pos x="2035154" y="1403389"/>
              </a:cxn>
              <a:cxn ang="0">
                <a:pos x="1429267" y="1739014"/>
              </a:cxn>
              <a:cxn ang="0">
                <a:pos x="1413777" y="1741510"/>
              </a:cxn>
              <a:cxn ang="0">
                <a:pos x="1316868" y="1757126"/>
              </a:cxn>
              <a:cxn ang="0">
                <a:pos x="360529" y="1430532"/>
              </a:cxn>
              <a:cxn ang="0">
                <a:pos x="3738" y="483590"/>
              </a:cxn>
              <a:cxn ang="0">
                <a:pos x="16183" y="386054"/>
              </a:cxn>
              <a:cxn ang="0">
                <a:pos x="23340" y="400038"/>
              </a:cxn>
              <a:cxn ang="0">
                <a:pos x="529209" y="873566"/>
              </a:cxn>
              <a:cxn ang="0">
                <a:pos x="754173" y="957001"/>
              </a:cxn>
              <a:cxn ang="0">
                <a:pos x="807525" y="968025"/>
              </a:cxn>
              <a:cxn ang="0">
                <a:pos x="868944" y="980713"/>
              </a:cxn>
              <a:cxn ang="0">
                <a:pos x="1433866" y="930153"/>
              </a:cxn>
              <a:cxn ang="0">
                <a:pos x="1534319" y="890188"/>
              </a:cxn>
              <a:cxn ang="0">
                <a:pos x="1539488" y="888133"/>
              </a:cxn>
              <a:cxn ang="0">
                <a:pos x="1827293" y="703175"/>
              </a:cxn>
              <a:cxn ang="0">
                <a:pos x="1910123" y="615179"/>
              </a:cxn>
              <a:cxn ang="0">
                <a:pos x="1986985" y="533527"/>
              </a:cxn>
              <a:cxn ang="0">
                <a:pos x="2113500" y="329359"/>
              </a:cxn>
              <a:cxn ang="0">
                <a:pos x="2196789" y="104003"/>
              </a:cxn>
            </a:cxnLst>
            <a:rect l="txL" t="txT" r="txR" b="txB"/>
            <a:pathLst>
              <a:path w="1857377" h="1381292">
                <a:moveTo>
                  <a:pt x="1739448" y="0"/>
                </a:moveTo>
                <a:lnTo>
                  <a:pt x="1744029" y="7475"/>
                </a:lnTo>
                <a:cubicBezTo>
                  <a:pt x="1787833" y="87651"/>
                  <a:pt x="1818968" y="172985"/>
                  <a:pt x="1837386" y="260505"/>
                </a:cubicBezTo>
                <a:lnTo>
                  <a:pt x="1851531" y="348434"/>
                </a:lnTo>
                <a:lnTo>
                  <a:pt x="1851565" y="348644"/>
                </a:lnTo>
                <a:cubicBezTo>
                  <a:pt x="1871437" y="525939"/>
                  <a:pt x="1840377" y="708021"/>
                  <a:pt x="1758003" y="871124"/>
                </a:cubicBezTo>
                <a:lnTo>
                  <a:pt x="1733674" y="913859"/>
                </a:lnTo>
                <a:lnTo>
                  <a:pt x="1712537" y="950985"/>
                </a:lnTo>
                <a:cubicBezTo>
                  <a:pt x="1679375" y="1003024"/>
                  <a:pt x="1640503" y="1052515"/>
                  <a:pt x="1595908" y="1098576"/>
                </a:cubicBezTo>
                <a:cubicBezTo>
                  <a:pt x="1462123" y="1236763"/>
                  <a:pt x="1295828" y="1324466"/>
                  <a:pt x="1120788" y="1361303"/>
                </a:cubicBezTo>
                <a:lnTo>
                  <a:pt x="1108641" y="1363257"/>
                </a:lnTo>
                <a:lnTo>
                  <a:pt x="1032648" y="1375481"/>
                </a:lnTo>
                <a:cubicBezTo>
                  <a:pt x="766706" y="1405288"/>
                  <a:pt x="489995" y="1320501"/>
                  <a:pt x="282716" y="1119823"/>
                </a:cubicBezTo>
                <a:cubicBezTo>
                  <a:pt x="75438" y="919146"/>
                  <a:pt x="-18256" y="645323"/>
                  <a:pt x="2931" y="378555"/>
                </a:cubicBezTo>
                <a:lnTo>
                  <a:pt x="12690" y="302204"/>
                </a:lnTo>
                <a:lnTo>
                  <a:pt x="18302" y="313150"/>
                </a:lnTo>
                <a:cubicBezTo>
                  <a:pt x="107426" y="468240"/>
                  <a:pt x="242225" y="599294"/>
                  <a:pt x="414990" y="683828"/>
                </a:cubicBezTo>
                <a:cubicBezTo>
                  <a:pt x="472578" y="712007"/>
                  <a:pt x="531659" y="733683"/>
                  <a:pt x="591399" y="749142"/>
                </a:cubicBezTo>
                <a:lnTo>
                  <a:pt x="633237" y="757771"/>
                </a:lnTo>
                <a:lnTo>
                  <a:pt x="681400" y="767704"/>
                </a:lnTo>
                <a:cubicBezTo>
                  <a:pt x="831880" y="790988"/>
                  <a:pt x="983881" y="776308"/>
                  <a:pt x="1124395" y="728125"/>
                </a:cubicBezTo>
                <a:lnTo>
                  <a:pt x="1203168" y="696841"/>
                </a:lnTo>
                <a:lnTo>
                  <a:pt x="1207220" y="695232"/>
                </a:lnTo>
                <a:cubicBezTo>
                  <a:pt x="1288460" y="658388"/>
                  <a:pt x="1364625" y="609806"/>
                  <a:pt x="1432909" y="550446"/>
                </a:cubicBezTo>
                <a:lnTo>
                  <a:pt x="1497862" y="481564"/>
                </a:lnTo>
                <a:lnTo>
                  <a:pt x="1558134" y="417646"/>
                </a:lnTo>
                <a:cubicBezTo>
                  <a:pt x="1595818" y="368781"/>
                  <a:pt x="1629164" y="315411"/>
                  <a:pt x="1657343" y="257823"/>
                </a:cubicBezTo>
                <a:cubicBezTo>
                  <a:pt x="1685521" y="200235"/>
                  <a:pt x="1707197" y="141155"/>
                  <a:pt x="1722656" y="81414"/>
                </a:cubicBezTo>
                <a:lnTo>
                  <a:pt x="1739448" y="0"/>
                </a:lnTo>
                <a:close/>
              </a:path>
            </a:pathLst>
          </a:custGeom>
          <a:solidFill>
            <a:schemeClr val="bg1">
              <a:alpha val="27843"/>
            </a:schemeClr>
          </a:solidFill>
          <a:ln w="12700" cap="flat" cmpd="sng">
            <a:solidFill>
              <a:schemeClr val="bg1"/>
            </a:solidFill>
            <a:prstDash val="sysDash"/>
            <a:miter/>
            <a:headEnd type="none" w="med" len="med"/>
            <a:tailEnd type="triangle" w="med" len="med"/>
          </a:ln>
        </p:spPr>
        <p:txBody>
          <a:bodyPr lIns="0" tIns="486000" rIns="0" bIns="0" anchor="ctr"/>
          <a:p>
            <a:pPr algn="ctr">
              <a:lnSpc>
                <a:spcPct val="120000"/>
              </a:lnSpc>
            </a:pPr>
            <a:r>
              <a:rPr lang="zh-CN" altLang="en-US" sz="1500" dirty="0">
                <a:solidFill>
                  <a:schemeClr val="bg1"/>
                </a:solidFill>
                <a:latin typeface="微软雅黑" panose="020B0503020204020204" pitchFamily="34" charset="-122"/>
                <a:ea typeface="微软雅黑" panose="020B0503020204020204" pitchFamily="34" charset="-122"/>
              </a:rPr>
              <a:t>风速</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21510" name="Group 15"/>
          <p:cNvGrpSpPr/>
          <p:nvPr/>
        </p:nvGrpSpPr>
        <p:grpSpPr>
          <a:xfrm>
            <a:off x="4822825" y="1419225"/>
            <a:ext cx="2887663" cy="910106"/>
            <a:chOff x="0" y="0"/>
            <a:chExt cx="3850501" cy="1213262"/>
          </a:xfrm>
        </p:grpSpPr>
        <p:sp>
          <p:nvSpPr>
            <p:cNvPr id="21511" name="文本框 48"/>
            <p:cNvSpPr txBox="1"/>
            <p:nvPr/>
          </p:nvSpPr>
          <p:spPr>
            <a:xfrm>
              <a:off x="0" y="0"/>
              <a:ext cx="3243819" cy="347073"/>
            </a:xfrm>
            <a:prstGeom prst="rect">
              <a:avLst/>
            </a:prstGeom>
            <a:noFill/>
            <a:ln w="9525">
              <a:noFill/>
            </a:ln>
          </p:spPr>
          <p:txBody>
            <a:bodyPr wrap="square" anchor="t">
              <a:spAutoFit/>
            </a:bodyPr>
            <a:p>
              <a:r>
                <a:rPr lang="zh-CN" sz="1100" b="1" dirty="0">
                  <a:solidFill>
                    <a:schemeClr val="bg1"/>
                  </a:solidFill>
                  <a:latin typeface="微软雅黑" panose="020B0503020204020204" pitchFamily="34" charset="-122"/>
                  <a:ea typeface="微软雅黑" panose="020B0503020204020204" pitchFamily="34" charset="-122"/>
                </a:rPr>
                <a:t>交通对空气质量的影响没有想象的大</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21512" name="文本框 14"/>
            <p:cNvSpPr txBox="1"/>
            <p:nvPr/>
          </p:nvSpPr>
          <p:spPr>
            <a:xfrm>
              <a:off x="0" y="353199"/>
              <a:ext cx="3850501" cy="860063"/>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尤其是出租车的影响程度竟然是最小</a:t>
              </a:r>
              <a:endParaRPr lang="zh-CN" sz="1200" dirty="0">
                <a:solidFill>
                  <a:schemeClr val="bg1"/>
                </a:solidFill>
                <a:latin typeface="微软雅黑 Light" panose="020B0502040204020203" charset="-122"/>
                <a:ea typeface="微软雅黑 Light" panose="020B0502040204020203" charset="-122"/>
              </a:endParaRPr>
            </a:p>
            <a:p>
              <a:r>
                <a:rPr lang="zh-CN" sz="1200" dirty="0">
                  <a:solidFill>
                    <a:schemeClr val="bg1"/>
                  </a:solidFill>
                  <a:latin typeface="微软雅黑 Light" panose="020B0502040204020203" charset="-122"/>
                  <a:ea typeface="微软雅黑 Light" panose="020B0502040204020203" charset="-122"/>
                </a:rPr>
                <a:t>猜想</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公交车的数量与人类的工作活动相关</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而工作活动会带来较大的污染</a:t>
              </a:r>
              <a:endParaRPr lang="zh-CN" altLang="en-US" sz="1200" dirty="0">
                <a:solidFill>
                  <a:schemeClr val="bg1"/>
                </a:solidFill>
                <a:latin typeface="微软雅黑 Light" panose="020B0502040204020203" charset="-122"/>
                <a:ea typeface="微软雅黑 Light" panose="020B0502040204020203" charset="-122"/>
              </a:endParaRPr>
            </a:p>
          </p:txBody>
        </p:sp>
      </p:grpSp>
      <p:sp>
        <p:nvSpPr>
          <p:cNvPr id="21513" name="矩形 11"/>
          <p:cNvSpPr/>
          <p:nvPr/>
        </p:nvSpPr>
        <p:spPr>
          <a:xfrm>
            <a:off x="4770438" y="1455738"/>
            <a:ext cx="52387" cy="619125"/>
          </a:xfrm>
          <a:prstGeom prst="rect">
            <a:avLst/>
          </a:prstGeom>
          <a:solidFill>
            <a:schemeClr val="bg1"/>
          </a:solidFill>
          <a:ln w="9525">
            <a:noFill/>
          </a:ln>
        </p:spPr>
        <p:txBody>
          <a:bodyPr lIns="68580" tIns="34290" rIns="68580" bIns="34290" anchor="ctr"/>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grpSp>
        <p:nvGrpSpPr>
          <p:cNvPr id="21514" name="Group 19"/>
          <p:cNvGrpSpPr/>
          <p:nvPr/>
        </p:nvGrpSpPr>
        <p:grpSpPr>
          <a:xfrm>
            <a:off x="4822825" y="2336800"/>
            <a:ext cx="2887663" cy="540535"/>
            <a:chOff x="0" y="0"/>
            <a:chExt cx="3850501" cy="720587"/>
          </a:xfrm>
        </p:grpSpPr>
        <p:sp>
          <p:nvSpPr>
            <p:cNvPr id="21515" name="文本框 71"/>
            <p:cNvSpPr txBox="1"/>
            <p:nvPr/>
          </p:nvSpPr>
          <p:spPr>
            <a:xfrm>
              <a:off x="0" y="0"/>
              <a:ext cx="2949157" cy="347073"/>
            </a:xfrm>
            <a:prstGeom prst="rect">
              <a:avLst/>
            </a:prstGeom>
            <a:noFill/>
            <a:ln w="9525">
              <a:noFill/>
            </a:ln>
          </p:spPr>
          <p:txBody>
            <a:bodyPr wrap="square" anchor="t">
              <a:spAutoFit/>
            </a:bodyPr>
            <a:p>
              <a:r>
                <a:rPr lang="zh-CN" altLang="en-US" sz="1100" b="1" dirty="0">
                  <a:solidFill>
                    <a:schemeClr val="bg1"/>
                  </a:solidFill>
                  <a:latin typeface="微软雅黑" panose="020B0503020204020204" pitchFamily="34" charset="-122"/>
                  <a:ea typeface="微软雅黑" panose="020B0503020204020204" pitchFamily="34" charset="-122"/>
                </a:rPr>
                <a:t>天气状况对空气质量有较大影响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1516" name="文本框 14"/>
            <p:cNvSpPr txBox="1"/>
            <p:nvPr/>
          </p:nvSpPr>
          <p:spPr>
            <a:xfrm>
              <a:off x="0" y="353198"/>
              <a:ext cx="3850501" cy="367389"/>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符合假设</a:t>
              </a:r>
              <a:endParaRPr lang="zh-CN" sz="1200" dirty="0">
                <a:solidFill>
                  <a:schemeClr val="bg1"/>
                </a:solidFill>
                <a:latin typeface="微软雅黑 Light" panose="020B0502040204020203" charset="-122"/>
                <a:ea typeface="微软雅黑 Light" panose="020B0502040204020203" charset="-122"/>
              </a:endParaRPr>
            </a:p>
          </p:txBody>
        </p:sp>
      </p:grpSp>
      <p:sp>
        <p:nvSpPr>
          <p:cNvPr id="21517" name="矩形 70"/>
          <p:cNvSpPr/>
          <p:nvPr/>
        </p:nvSpPr>
        <p:spPr>
          <a:xfrm>
            <a:off x="4770438" y="2373313"/>
            <a:ext cx="52387" cy="619125"/>
          </a:xfrm>
          <a:prstGeom prst="rect">
            <a:avLst/>
          </a:prstGeom>
          <a:solidFill>
            <a:schemeClr val="bg1"/>
          </a:solidFill>
          <a:ln w="9525">
            <a:noFill/>
          </a:ln>
        </p:spPr>
        <p:txBody>
          <a:bodyPr lIns="68580" tIns="34290" rIns="68580" bIns="34290" anchor="ctr"/>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grpSp>
        <p:nvGrpSpPr>
          <p:cNvPr id="21518" name="Group 23"/>
          <p:cNvGrpSpPr/>
          <p:nvPr/>
        </p:nvGrpSpPr>
        <p:grpSpPr>
          <a:xfrm>
            <a:off x="4822825" y="3255963"/>
            <a:ext cx="2887663" cy="539756"/>
            <a:chOff x="0" y="0"/>
            <a:chExt cx="3850501" cy="721672"/>
          </a:xfrm>
        </p:grpSpPr>
        <p:sp>
          <p:nvSpPr>
            <p:cNvPr id="21519" name="文本框 76"/>
            <p:cNvSpPr txBox="1"/>
            <p:nvPr/>
          </p:nvSpPr>
          <p:spPr>
            <a:xfrm>
              <a:off x="0" y="0"/>
              <a:ext cx="2674843" cy="348097"/>
            </a:xfrm>
            <a:prstGeom prst="rect">
              <a:avLst/>
            </a:prstGeom>
            <a:noFill/>
            <a:ln w="9525">
              <a:noFill/>
            </a:ln>
          </p:spPr>
          <p:txBody>
            <a:bodyPr anchor="t">
              <a:spAutoFit/>
            </a:bodyPr>
            <a:p>
              <a:r>
                <a:rPr lang="zh-CN" altLang="en-US" sz="1100" b="1" dirty="0">
                  <a:solidFill>
                    <a:schemeClr val="bg1"/>
                  </a:solidFill>
                  <a:latin typeface="微软雅黑" panose="020B0503020204020204" pitchFamily="34" charset="-122"/>
                  <a:ea typeface="微软雅黑" panose="020B0503020204020204" pitchFamily="34" charset="-122"/>
                </a:rPr>
                <a:t>降雨对空气质量有极大影响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1520" name="文本框 14"/>
            <p:cNvSpPr txBox="1"/>
            <p:nvPr/>
          </p:nvSpPr>
          <p:spPr>
            <a:xfrm>
              <a:off x="0" y="353199"/>
              <a:ext cx="3850501" cy="368473"/>
            </a:xfrm>
            <a:prstGeom prst="rect">
              <a:avLst/>
            </a:prstGeom>
            <a:noFill/>
            <a:ln w="9525">
              <a:noFill/>
            </a:ln>
          </p:spPr>
          <p:txBody>
            <a:bodyPr anchor="t">
              <a:spAutoFit/>
            </a:bodyPr>
            <a:p>
              <a:r>
                <a:rPr lang="zh-CN" altLang="en-US" sz="1200" dirty="0">
                  <a:solidFill>
                    <a:schemeClr val="bg1"/>
                  </a:solidFill>
                  <a:latin typeface="微软雅黑 Light" panose="020B0502040204020203" charset="-122"/>
                  <a:ea typeface="微软雅黑 Light" panose="020B0502040204020203" charset="-122"/>
                </a:rPr>
                <a:t>洒水车洒水或许可以改善道路空气质量</a:t>
              </a:r>
              <a:endParaRPr lang="zh-CN" altLang="en-US" sz="1200" dirty="0">
                <a:solidFill>
                  <a:schemeClr val="bg1"/>
                </a:solidFill>
                <a:latin typeface="微软雅黑 Light" panose="020B0502040204020203" charset="-122"/>
                <a:ea typeface="微软雅黑 Light" panose="020B0502040204020203" charset="-122"/>
              </a:endParaRPr>
            </a:p>
          </p:txBody>
        </p:sp>
      </p:grpSp>
      <p:sp>
        <p:nvSpPr>
          <p:cNvPr id="21521" name="矩形 75"/>
          <p:cNvSpPr/>
          <p:nvPr/>
        </p:nvSpPr>
        <p:spPr>
          <a:xfrm>
            <a:off x="4770438" y="3290888"/>
            <a:ext cx="52387" cy="619125"/>
          </a:xfrm>
          <a:prstGeom prst="rect">
            <a:avLst/>
          </a:prstGeom>
          <a:solidFill>
            <a:schemeClr val="bg1"/>
          </a:solidFill>
          <a:ln w="9525">
            <a:noFill/>
          </a:ln>
        </p:spPr>
        <p:txBody>
          <a:bodyPr lIns="68580" tIns="34290" rIns="68580" bIns="34290" anchor="ctr"/>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0722" name="椭圆 37"/>
          <p:cNvSpPr/>
          <p:nvPr/>
        </p:nvSpPr>
        <p:spPr>
          <a:xfrm>
            <a:off x="3384550" y="879475"/>
            <a:ext cx="2519363" cy="25209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23" name="椭圆 38"/>
          <p:cNvSpPr/>
          <p:nvPr/>
        </p:nvSpPr>
        <p:spPr>
          <a:xfrm>
            <a:off x="3203575" y="700088"/>
            <a:ext cx="2879725" cy="2879725"/>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24" name="椭圆 40"/>
          <p:cNvSpPr/>
          <p:nvPr/>
        </p:nvSpPr>
        <p:spPr>
          <a:xfrm>
            <a:off x="3600450" y="1095375"/>
            <a:ext cx="2087563" cy="20891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25" name="椭圆 41"/>
          <p:cNvSpPr/>
          <p:nvPr/>
        </p:nvSpPr>
        <p:spPr>
          <a:xfrm>
            <a:off x="3833813" y="1330325"/>
            <a:ext cx="1620837" cy="16192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26" name="椭圆 44"/>
          <p:cNvSpPr/>
          <p:nvPr/>
        </p:nvSpPr>
        <p:spPr>
          <a:xfrm>
            <a:off x="4049713" y="1546225"/>
            <a:ext cx="1189037" cy="1187450"/>
          </a:xfrm>
          <a:prstGeom prst="ellipse">
            <a:avLst/>
          </a:prstGeom>
          <a:noFill/>
          <a:ln w="25400" cap="flat" cmpd="sng">
            <a:solidFill>
              <a:schemeClr val="bg1"/>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27" name="TextBox 45"/>
          <p:cNvSpPr/>
          <p:nvPr/>
        </p:nvSpPr>
        <p:spPr>
          <a:xfrm>
            <a:off x="4117975" y="1908175"/>
            <a:ext cx="986790" cy="460375"/>
          </a:xfrm>
          <a:prstGeom prst="rect">
            <a:avLst/>
          </a:prstGeom>
          <a:noFill/>
          <a:ln w="9525">
            <a:noFill/>
          </a:ln>
        </p:spPr>
        <p:txBody>
          <a:bodyPr wrap="none" anchor="t">
            <a:spAutoFit/>
          </a:bodyPr>
          <a:p>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USTC</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28" name="矩形 47"/>
          <p:cNvSpPr/>
          <p:nvPr/>
        </p:nvSpPr>
        <p:spPr>
          <a:xfrm>
            <a:off x="2632075" y="3795713"/>
            <a:ext cx="3879850" cy="769937"/>
          </a:xfrm>
          <a:prstGeom prst="rect">
            <a:avLst/>
          </a:prstGeom>
          <a:noFill/>
          <a:ln w="9525">
            <a:noFill/>
          </a:ln>
        </p:spPr>
        <p:txBody>
          <a:bodyPr wrap="none" anchor="t">
            <a:spAutoFit/>
          </a:bodyPr>
          <a:p>
            <a:r>
              <a:rPr lang="en-US" altLang="zh-CN" sz="4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Box 6"/>
          <p:cNvSpPr/>
          <p:nvPr/>
        </p:nvSpPr>
        <p:spPr>
          <a:xfrm>
            <a:off x="2651443" y="1708150"/>
            <a:ext cx="3840480" cy="1198880"/>
          </a:xfrm>
          <a:prstGeom prst="rect">
            <a:avLst/>
          </a:prstGeom>
          <a:noFill/>
          <a:ln w="9525">
            <a:noFill/>
          </a:ln>
        </p:spPr>
        <p:txBody>
          <a:bodyPr wrap="none" anchor="t">
            <a:spAutoFit/>
          </a:bodyPr>
          <a:p>
            <a:pPr algn="ctr"/>
            <a:r>
              <a:rPr lang="zh-CN"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问题分析</a:t>
            </a:r>
            <a:endParaRPr lang="zh-CN" sz="7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23" name="椭圆 7"/>
          <p:cNvSpPr/>
          <p:nvPr/>
        </p:nvSpPr>
        <p:spPr>
          <a:xfrm>
            <a:off x="4284028" y="3469323"/>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Group 10"/>
          <p:cNvGrpSpPr/>
          <p:nvPr/>
        </p:nvGrpSpPr>
        <p:grpSpPr>
          <a:xfrm>
            <a:off x="4181475" y="2093913"/>
            <a:ext cx="1131888" cy="1058862"/>
            <a:chOff x="0" y="0"/>
            <a:chExt cx="1130424" cy="1060704"/>
          </a:xfrm>
        </p:grpSpPr>
        <p:sp>
          <p:nvSpPr>
            <p:cNvPr id="9218" name="等腰三角形 46"/>
            <p:cNvSpPr/>
            <p:nvPr/>
          </p:nvSpPr>
          <p:spPr>
            <a:xfrm rot="5400000">
              <a:off x="142872" y="73152"/>
              <a:ext cx="1060704" cy="914400"/>
            </a:xfrm>
            <a:prstGeom prst="triangle">
              <a:avLst>
                <a:gd name="adj" fmla="val 50000"/>
              </a:avLst>
            </a:prstGeom>
            <a:solidFill>
              <a:schemeClr val="bg1">
                <a:alpha val="50980"/>
              </a:schemeClr>
            </a:solidFill>
            <a:ln w="9525">
              <a:noFill/>
            </a:ln>
          </p:spPr>
          <p:txBody>
            <a:bodyPr anchor="ctr"/>
            <a:p>
              <a:pPr algn="ctr"/>
              <a:endParaRPr lang="zh-CN" altLang="en-US" sz="2400" dirty="0">
                <a:solidFill>
                  <a:srgbClr val="FFFFFF"/>
                </a:solidFill>
                <a:latin typeface="Arial" panose="020B0604020202020204" pitchFamily="34" charset="0"/>
                <a:ea typeface="宋体" panose="02010600030101010101" pitchFamily="2" charset="-122"/>
              </a:endParaRPr>
            </a:p>
          </p:txBody>
        </p:sp>
        <p:sp>
          <p:nvSpPr>
            <p:cNvPr id="9219" name="等腰三角形 47"/>
            <p:cNvSpPr/>
            <p:nvPr/>
          </p:nvSpPr>
          <p:spPr>
            <a:xfrm rot="5400000">
              <a:off x="-73152" y="73152"/>
              <a:ext cx="1060704" cy="914400"/>
            </a:xfrm>
            <a:prstGeom prst="triangle">
              <a:avLst>
                <a:gd name="adj" fmla="val 50000"/>
              </a:avLst>
            </a:prstGeom>
            <a:solidFill>
              <a:schemeClr val="bg1"/>
            </a:solidFill>
            <a:ln w="9525">
              <a:noFill/>
            </a:ln>
          </p:spPr>
          <p:txBody>
            <a:bodyPr anchor="ctr"/>
            <a:p>
              <a:pPr algn="ctr"/>
              <a:endParaRPr lang="zh-CN" altLang="en-US" sz="2400" dirty="0">
                <a:solidFill>
                  <a:srgbClr val="FFFFFF"/>
                </a:solidFill>
                <a:latin typeface="Arial" panose="020B0604020202020204" pitchFamily="34" charset="0"/>
                <a:ea typeface="宋体" panose="02010600030101010101" pitchFamily="2" charset="-122"/>
              </a:endParaRPr>
            </a:p>
          </p:txBody>
        </p:sp>
      </p:grpSp>
      <p:pic>
        <p:nvPicPr>
          <p:cNvPr id="9220" name="Picture 2" descr="C:\Users\hasee\Desktop\timg.jpgtimg"/>
          <p:cNvPicPr>
            <a:picLocks noChangeAspect="1"/>
          </p:cNvPicPr>
          <p:nvPr/>
        </p:nvPicPr>
        <p:blipFill>
          <a:blip r:embed="rId1"/>
          <a:srcRect/>
          <a:stretch>
            <a:fillRect/>
          </a:stretch>
        </p:blipFill>
        <p:spPr>
          <a:xfrm>
            <a:off x="401638" y="1584167"/>
            <a:ext cx="3532187" cy="2078355"/>
          </a:xfrm>
          <a:prstGeom prst="rect">
            <a:avLst/>
          </a:prstGeom>
          <a:noFill/>
          <a:ln w="9525">
            <a:noFill/>
          </a:ln>
        </p:spPr>
      </p:pic>
      <p:sp>
        <p:nvSpPr>
          <p:cNvPr id="9221" name="TextBox 7"/>
          <p:cNvSpPr txBox="1"/>
          <p:nvPr/>
        </p:nvSpPr>
        <p:spPr>
          <a:xfrm>
            <a:off x="4923473" y="1324293"/>
            <a:ext cx="4156075" cy="3392170"/>
          </a:xfrm>
          <a:prstGeom prst="rect">
            <a:avLst/>
          </a:prstGeom>
          <a:noFill/>
          <a:ln w="9525">
            <a:noFill/>
          </a:ln>
        </p:spPr>
        <p:txBody>
          <a:bodyPr lIns="68580" tIns="34290" rIns="68580" bIns="34290" anchor="t">
            <a:spAutoFit/>
          </a:bodyPr>
          <a:p>
            <a:pPr marL="379730" indent="-379730">
              <a:lnSpc>
                <a:spcPct val="150000"/>
              </a:lnSpc>
              <a:buChar char="•"/>
            </a:pPr>
            <a:r>
              <a:rPr lang="zh-CN" altLang="en-US" dirty="0">
                <a:solidFill>
                  <a:schemeClr val="bg1"/>
                </a:solidFill>
                <a:latin typeface="微软雅黑 Light" panose="020B0502040204020203" charset="-122"/>
                <a:ea typeface="微软雅黑 Light" panose="020B0502040204020203" charset="-122"/>
                <a:sym typeface="+mn-ea"/>
              </a:rPr>
              <a:t>空气污染是当今城市发展所需面对的一个重要问题</a:t>
            </a:r>
            <a:endParaRPr lang="en-US" altLang="zh-CN" dirty="0">
              <a:solidFill>
                <a:schemeClr val="bg1"/>
              </a:solidFill>
              <a:latin typeface="微软雅黑 Light" panose="020B0502040204020203" charset="-122"/>
              <a:ea typeface="微软雅黑 Light" panose="020B0502040204020203" charset="-122"/>
            </a:endParaRPr>
          </a:p>
          <a:p>
            <a:pPr marL="379730" indent="-379730">
              <a:lnSpc>
                <a:spcPct val="150000"/>
              </a:lnSpc>
              <a:buChar char="•"/>
            </a:pPr>
            <a:r>
              <a:rPr lang="zh-CN" altLang="en-US" dirty="0">
                <a:solidFill>
                  <a:schemeClr val="bg1"/>
                </a:solidFill>
                <a:latin typeface="微软雅黑 Light" panose="020B0502040204020203" charset="-122"/>
                <a:ea typeface="微软雅黑 Light" panose="020B0502040204020203" charset="-122"/>
                <a:sym typeface="+mn-ea"/>
              </a:rPr>
              <a:t>交通尾气是造成城市空气污染的主要原因之一</a:t>
            </a:r>
            <a:endParaRPr lang="zh-CN" altLang="en-US" dirty="0">
              <a:solidFill>
                <a:schemeClr val="bg1"/>
              </a:solidFill>
              <a:latin typeface="微软雅黑 Light" panose="020B0502040204020203" charset="-122"/>
              <a:ea typeface="微软雅黑 Light" panose="020B0502040204020203" charset="-122"/>
            </a:endParaRPr>
          </a:p>
          <a:p>
            <a:pPr marL="379730" indent="-379730">
              <a:lnSpc>
                <a:spcPct val="150000"/>
              </a:lnSpc>
              <a:buChar char="•"/>
            </a:pPr>
            <a:r>
              <a:rPr lang="zh-CN" altLang="en-US" dirty="0">
                <a:solidFill>
                  <a:schemeClr val="bg1"/>
                </a:solidFill>
                <a:latin typeface="微软雅黑 Light" panose="020B0502040204020203" charset="-122"/>
                <a:ea typeface="微软雅黑 Light" panose="020B0502040204020203" charset="-122"/>
                <a:sym typeface="+mn-ea"/>
              </a:rPr>
              <a:t>探寻交通状况与空气污染间的关系对改善城市空气质量有很大意义</a:t>
            </a:r>
            <a:r>
              <a:rPr lang="en-US" altLang="zh-CN" dirty="0">
                <a:solidFill>
                  <a:schemeClr val="bg1"/>
                </a:solidFill>
                <a:latin typeface="微软雅黑 Light" panose="020B0502040204020203" charset="-122"/>
                <a:ea typeface="微软雅黑 Light" panose="020B0502040204020203" charset="-122"/>
                <a:sym typeface="+mn-ea"/>
              </a:rPr>
              <a:t> </a:t>
            </a:r>
            <a:endParaRPr lang="zh-CN" altLang="en-US" dirty="0">
              <a:solidFill>
                <a:schemeClr val="bg1"/>
              </a:solidFill>
              <a:latin typeface="微软雅黑 Light" panose="020B0502040204020203" charset="-122"/>
              <a:ea typeface="微软雅黑 Light" panose="020B0502040204020203" charset="-122"/>
            </a:endParaRPr>
          </a:p>
          <a:p>
            <a:pPr marL="379730" indent="-379730">
              <a:lnSpc>
                <a:spcPct val="150000"/>
              </a:lnSpc>
              <a:buChar char="•"/>
            </a:pPr>
            <a:r>
              <a:rPr lang="zh-CN" altLang="en-US" dirty="0">
                <a:solidFill>
                  <a:schemeClr val="bg1"/>
                </a:solidFill>
                <a:latin typeface="微软雅黑 Light" panose="020B0502040204020203" charset="-122"/>
                <a:ea typeface="微软雅黑 Light" panose="020B0502040204020203" charset="-122"/>
                <a:sym typeface="+mn-ea"/>
              </a:rPr>
              <a:t>同时，天气也会对空气产生较大影响，因此有必要考虑天气因素</a:t>
            </a:r>
            <a:endParaRPr lang="zh-CN" altLang="en-US" dirty="0">
              <a:solidFill>
                <a:schemeClr val="bg1"/>
              </a:solidFill>
              <a:latin typeface="Calibri" panose="020F0502020204030204" pitchFamily="34" charset="0"/>
              <a:ea typeface="宋体" panose="02010600030101010101" pitchFamily="2" charset="-122"/>
            </a:endParaRPr>
          </a:p>
        </p:txBody>
      </p:sp>
      <p:sp>
        <p:nvSpPr>
          <p:cNvPr id="9222" name="矩形 50"/>
          <p:cNvSpPr/>
          <p:nvPr/>
        </p:nvSpPr>
        <p:spPr>
          <a:xfrm>
            <a:off x="4920298" y="973455"/>
            <a:ext cx="4235450" cy="391160"/>
          </a:xfrm>
          <a:prstGeom prst="rect">
            <a:avLst/>
          </a:prstGeom>
          <a:noFill/>
          <a:ln w="9525">
            <a:noFill/>
          </a:ln>
        </p:spPr>
        <p:txBody>
          <a:bodyPr lIns="68580" tIns="34290" rIns="68580" bIns="34290" anchor="t">
            <a:spAutoFit/>
          </a:bodyPr>
          <a:p>
            <a:r>
              <a:rPr lang="zh-CN" sz="2100" b="1" dirty="0">
                <a:solidFill>
                  <a:schemeClr val="bg1"/>
                </a:solidFill>
                <a:latin typeface="微软雅黑" panose="020B0503020204020204" pitchFamily="34" charset="-122"/>
                <a:ea typeface="微软雅黑" panose="020B0503020204020204" pitchFamily="34" charset="-122"/>
              </a:rPr>
              <a:t>任务大纲</a:t>
            </a:r>
            <a:endParaRPr lang="zh-CN" sz="21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正五边形 27"/>
          <p:cNvSpPr/>
          <p:nvPr/>
        </p:nvSpPr>
        <p:spPr>
          <a:xfrm>
            <a:off x="1428750" y="1654175"/>
            <a:ext cx="831850" cy="792480"/>
          </a:xfrm>
          <a:prstGeom prst="pentagon">
            <a:avLst/>
          </a:prstGeom>
          <a:noFill/>
          <a:ln w="25400" cap="flat" cmpd="sng">
            <a:solidFill>
              <a:schemeClr val="bg1"/>
            </a:solidFill>
            <a:prstDash val="solid"/>
            <a:miter/>
            <a:headEnd type="none" w="med" len="med"/>
            <a:tailEnd type="none" w="med" len="med"/>
          </a:ln>
        </p:spPr>
        <p:txBody>
          <a:bodyPr anchor="ctr"/>
          <a:p>
            <a:pPr algn="ctr"/>
            <a:endParaRPr lang="zh-CN" altLang="en-US" sz="2100" dirty="0">
              <a:solidFill>
                <a:schemeClr val="bg1"/>
              </a:solidFill>
              <a:latin typeface="Arial" panose="020B0604020202020204" pitchFamily="34" charset="0"/>
              <a:ea typeface="Arial" panose="020B0604020202020204" pitchFamily="34" charset="0"/>
            </a:endParaRPr>
          </a:p>
        </p:txBody>
      </p:sp>
      <p:sp>
        <p:nvSpPr>
          <p:cNvPr id="11268" name="TextBox 7"/>
          <p:cNvSpPr txBox="1"/>
          <p:nvPr/>
        </p:nvSpPr>
        <p:spPr>
          <a:xfrm>
            <a:off x="947420" y="2809875"/>
            <a:ext cx="1649730" cy="622300"/>
          </a:xfrm>
          <a:prstGeom prst="rect">
            <a:avLst/>
          </a:prstGeom>
          <a:noFill/>
          <a:ln w="9525">
            <a:noFill/>
          </a:ln>
        </p:spPr>
        <p:txBody>
          <a:bodyPr wrap="square" lIns="68580" tIns="34290" rIns="68580" bIns="34290" anchor="t">
            <a:spAutoFit/>
          </a:bodyPr>
          <a:p>
            <a:r>
              <a:rPr lang="zh-CN" sz="1200" dirty="0">
                <a:solidFill>
                  <a:schemeClr val="bg1"/>
                </a:solidFill>
                <a:latin typeface="微软雅黑" panose="020B0503020204020204" pitchFamily="34" charset="-122"/>
                <a:ea typeface="微软雅黑" panose="020B0503020204020204" pitchFamily="34" charset="-122"/>
              </a:rPr>
              <a:t>分析交通数据</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挖掘交通与空气质量的关系</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11269" name="Group 14"/>
          <p:cNvGrpSpPr/>
          <p:nvPr/>
        </p:nvGrpSpPr>
        <p:grpSpPr>
          <a:xfrm>
            <a:off x="6615113" y="2859088"/>
            <a:ext cx="831850" cy="792162"/>
            <a:chOff x="0" y="0"/>
            <a:chExt cx="831692" cy="792088"/>
          </a:xfrm>
        </p:grpSpPr>
        <p:sp>
          <p:nvSpPr>
            <p:cNvPr id="11270" name="正五边形 31"/>
            <p:cNvSpPr/>
            <p:nvPr/>
          </p:nvSpPr>
          <p:spPr>
            <a:xfrm>
              <a:off x="0" y="0"/>
              <a:ext cx="831692" cy="792088"/>
            </a:xfrm>
            <a:prstGeom prst="pentagon">
              <a:avLst/>
            </a:prstGeom>
            <a:noFill/>
            <a:ln w="25400" cap="flat" cmpd="sng">
              <a:solidFill>
                <a:schemeClr val="bg1"/>
              </a:solidFill>
              <a:prstDash val="solid"/>
              <a:miter/>
              <a:headEnd type="none" w="med" len="med"/>
              <a:tailEnd type="none" w="med" len="med"/>
            </a:ln>
          </p:spPr>
          <p:txBody>
            <a:bodyPr anchor="ctr"/>
            <a:p>
              <a:pPr algn="ctr"/>
              <a:endParaRPr lang="zh-CN" altLang="en-US" sz="2100" dirty="0">
                <a:solidFill>
                  <a:schemeClr val="bg1"/>
                </a:solidFill>
                <a:latin typeface="Arial" panose="020B0604020202020204" pitchFamily="34" charset="0"/>
                <a:ea typeface="Arial" panose="020B0604020202020204" pitchFamily="34" charset="0"/>
              </a:endParaRPr>
            </a:p>
          </p:txBody>
        </p:sp>
        <p:sp>
          <p:nvSpPr>
            <p:cNvPr id="11271" name="Freeform 13"/>
            <p:cNvSpPr>
              <a:spLocks noEditPoints="1"/>
            </p:cNvSpPr>
            <p:nvPr/>
          </p:nvSpPr>
          <p:spPr>
            <a:xfrm>
              <a:off x="284457" y="207649"/>
              <a:ext cx="262778" cy="484369"/>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bg1"/>
            </a:solidFill>
            <a:ln w="9525">
              <a:noFill/>
            </a:ln>
          </p:spPr>
          <p:txBody>
            <a:bodyPr/>
            <a:p>
              <a:endParaRPr lang="zh-CN" altLang="en-US"/>
            </a:p>
          </p:txBody>
        </p:sp>
      </p:grpSp>
      <p:grpSp>
        <p:nvGrpSpPr>
          <p:cNvPr id="11272" name="Group 17"/>
          <p:cNvGrpSpPr/>
          <p:nvPr/>
        </p:nvGrpSpPr>
        <p:grpSpPr>
          <a:xfrm>
            <a:off x="4886325" y="1697038"/>
            <a:ext cx="831850" cy="792162"/>
            <a:chOff x="0" y="0"/>
            <a:chExt cx="831692" cy="792088"/>
          </a:xfrm>
        </p:grpSpPr>
        <p:sp>
          <p:nvSpPr>
            <p:cNvPr id="11273" name="正五边形 34"/>
            <p:cNvSpPr/>
            <p:nvPr/>
          </p:nvSpPr>
          <p:spPr>
            <a:xfrm>
              <a:off x="0" y="0"/>
              <a:ext cx="831692" cy="792088"/>
            </a:xfrm>
            <a:prstGeom prst="pentagon">
              <a:avLst/>
            </a:prstGeom>
            <a:noFill/>
            <a:ln w="25400" cap="flat" cmpd="sng">
              <a:solidFill>
                <a:schemeClr val="bg1"/>
              </a:solidFill>
              <a:prstDash val="solid"/>
              <a:miter/>
              <a:headEnd type="none" w="med" len="med"/>
              <a:tailEnd type="none" w="med" len="med"/>
            </a:ln>
          </p:spPr>
          <p:txBody>
            <a:bodyPr anchor="ctr"/>
            <a:p>
              <a:pPr algn="ctr"/>
              <a:endParaRPr lang="zh-CN" altLang="en-US" sz="2100" dirty="0">
                <a:solidFill>
                  <a:schemeClr val="bg1"/>
                </a:solidFill>
                <a:latin typeface="Arial" panose="020B0604020202020204" pitchFamily="34" charset="0"/>
                <a:ea typeface="Arial" panose="020B0604020202020204" pitchFamily="34" charset="0"/>
              </a:endParaRPr>
            </a:p>
          </p:txBody>
        </p:sp>
        <p:sp>
          <p:nvSpPr>
            <p:cNvPr id="11274" name="Freeform 78"/>
            <p:cNvSpPr>
              <a:spLocks noEditPoints="1"/>
            </p:cNvSpPr>
            <p:nvPr/>
          </p:nvSpPr>
          <p:spPr>
            <a:xfrm>
              <a:off x="221768" y="250987"/>
              <a:ext cx="409671" cy="409565"/>
            </a:xfrm>
            <a:custGeom>
              <a:avLst/>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bg1"/>
            </a:solidFill>
            <a:ln w="9525">
              <a:noFill/>
            </a:ln>
          </p:spPr>
          <p:txBody>
            <a:bodyPr/>
            <a:p>
              <a:endParaRPr lang="zh-CN" altLang="en-US"/>
            </a:p>
          </p:txBody>
        </p:sp>
      </p:grpSp>
      <p:grpSp>
        <p:nvGrpSpPr>
          <p:cNvPr id="11275" name="Group 20"/>
          <p:cNvGrpSpPr/>
          <p:nvPr/>
        </p:nvGrpSpPr>
        <p:grpSpPr>
          <a:xfrm>
            <a:off x="3157538" y="2859088"/>
            <a:ext cx="831850" cy="792162"/>
            <a:chOff x="0" y="0"/>
            <a:chExt cx="831692" cy="792088"/>
          </a:xfrm>
        </p:grpSpPr>
        <p:sp>
          <p:nvSpPr>
            <p:cNvPr id="11276" name="正五边形 37"/>
            <p:cNvSpPr/>
            <p:nvPr/>
          </p:nvSpPr>
          <p:spPr>
            <a:xfrm>
              <a:off x="0" y="0"/>
              <a:ext cx="831692" cy="792088"/>
            </a:xfrm>
            <a:prstGeom prst="pentagon">
              <a:avLst/>
            </a:prstGeom>
            <a:noFill/>
            <a:ln w="25400" cap="flat" cmpd="sng">
              <a:solidFill>
                <a:schemeClr val="bg1"/>
              </a:solidFill>
              <a:prstDash val="solid"/>
              <a:miter/>
              <a:headEnd type="none" w="med" len="med"/>
              <a:tailEnd type="none" w="med" len="med"/>
            </a:ln>
          </p:spPr>
          <p:txBody>
            <a:bodyPr anchor="ctr"/>
            <a:p>
              <a:pPr algn="ctr"/>
              <a:endParaRPr lang="zh-CN" altLang="en-US" sz="2100" dirty="0">
                <a:solidFill>
                  <a:schemeClr val="bg1"/>
                </a:solidFill>
                <a:latin typeface="Arial" panose="020B0604020202020204" pitchFamily="34" charset="0"/>
                <a:ea typeface="Arial" panose="020B0604020202020204" pitchFamily="34" charset="0"/>
              </a:endParaRPr>
            </a:p>
          </p:txBody>
        </p:sp>
        <p:sp>
          <p:nvSpPr>
            <p:cNvPr id="11277" name="Freeform 77"/>
            <p:cNvSpPr>
              <a:spLocks noEditPoints="1"/>
            </p:cNvSpPr>
            <p:nvPr/>
          </p:nvSpPr>
          <p:spPr>
            <a:xfrm>
              <a:off x="172291" y="282760"/>
              <a:ext cx="487109" cy="334145"/>
            </a:xfrm>
            <a:custGeom>
              <a:avLst/>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solidFill>
            <a:ln w="9525">
              <a:noFill/>
            </a:ln>
          </p:spPr>
          <p:txBody>
            <a:bodyPr/>
            <a:p>
              <a:endParaRPr lang="zh-CN" altLang="en-US"/>
            </a:p>
          </p:txBody>
        </p:sp>
      </p:grpSp>
      <p:cxnSp>
        <p:nvCxnSpPr>
          <p:cNvPr id="11278" name="直接连接符 39"/>
          <p:cNvCxnSpPr>
            <a:stCxn id="11266" idx="4"/>
            <a:endCxn id="11276" idx="1"/>
          </p:cNvCxnSpPr>
          <p:nvPr/>
        </p:nvCxnSpPr>
        <p:spPr>
          <a:xfrm>
            <a:off x="2101850" y="2446338"/>
            <a:ext cx="1055688" cy="715962"/>
          </a:xfrm>
          <a:prstGeom prst="line">
            <a:avLst/>
          </a:prstGeom>
          <a:ln w="9525" cap="flat" cmpd="sng">
            <a:solidFill>
              <a:schemeClr val="bg1"/>
            </a:solidFill>
            <a:prstDash val="dash"/>
            <a:round/>
            <a:headEnd type="none" w="med" len="med"/>
            <a:tailEnd type="none" w="med" len="med"/>
          </a:ln>
        </p:spPr>
      </p:cxnSp>
      <p:cxnSp>
        <p:nvCxnSpPr>
          <p:cNvPr id="11279" name="直接连接符 40"/>
          <p:cNvCxnSpPr>
            <a:stCxn id="11273" idx="2"/>
            <a:endCxn id="11276" idx="5"/>
          </p:cNvCxnSpPr>
          <p:nvPr/>
        </p:nvCxnSpPr>
        <p:spPr>
          <a:xfrm flipH="1">
            <a:off x="3989388" y="2489200"/>
            <a:ext cx="1055687" cy="673100"/>
          </a:xfrm>
          <a:prstGeom prst="line">
            <a:avLst/>
          </a:prstGeom>
          <a:ln w="9525" cap="flat" cmpd="sng">
            <a:solidFill>
              <a:schemeClr val="bg1"/>
            </a:solidFill>
            <a:prstDash val="dash"/>
            <a:round/>
            <a:headEnd type="none" w="med" len="med"/>
            <a:tailEnd type="none" w="med" len="med"/>
          </a:ln>
        </p:spPr>
      </p:cxnSp>
      <p:cxnSp>
        <p:nvCxnSpPr>
          <p:cNvPr id="11280" name="直接连接符 41"/>
          <p:cNvCxnSpPr>
            <a:stCxn id="11270" idx="1"/>
            <a:endCxn id="11273" idx="4"/>
          </p:cNvCxnSpPr>
          <p:nvPr/>
        </p:nvCxnSpPr>
        <p:spPr>
          <a:xfrm flipH="1" flipV="1">
            <a:off x="5559425" y="2489200"/>
            <a:ext cx="1055688" cy="673100"/>
          </a:xfrm>
          <a:prstGeom prst="line">
            <a:avLst/>
          </a:prstGeom>
          <a:ln w="9525" cap="flat" cmpd="sng">
            <a:solidFill>
              <a:schemeClr val="bg1"/>
            </a:solidFill>
            <a:prstDash val="dash"/>
            <a:round/>
            <a:headEnd type="none" w="med" len="med"/>
            <a:tailEnd type="none" w="med" len="med"/>
          </a:ln>
        </p:spPr>
      </p:cxnSp>
      <p:sp>
        <p:nvSpPr>
          <p:cNvPr id="11281" name="TextBox 27"/>
          <p:cNvSpPr txBox="1"/>
          <p:nvPr/>
        </p:nvSpPr>
        <p:spPr>
          <a:xfrm>
            <a:off x="2759075" y="1989455"/>
            <a:ext cx="1629410" cy="622300"/>
          </a:xfrm>
          <a:prstGeom prst="rect">
            <a:avLst/>
          </a:prstGeom>
          <a:noFill/>
          <a:ln w="9525">
            <a:noFill/>
          </a:ln>
        </p:spPr>
        <p:txBody>
          <a:bodyPr wrap="square" lIns="68580" tIns="34290" rIns="68580" bIns="34290" anchor="t">
            <a:spAutoFit/>
          </a:bodyPr>
          <a:p>
            <a:r>
              <a:rPr 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分析天气数据</a:t>
            </a:r>
            <a:endParaRPr 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sz="1200" dirty="0">
                <a:solidFill>
                  <a:schemeClr val="bg1"/>
                </a:solidFill>
                <a:latin typeface="微软雅黑" panose="020B0503020204020204" pitchFamily="34" charset="-122"/>
                <a:ea typeface="微软雅黑" panose="020B0503020204020204" pitchFamily="34" charset="-122"/>
              </a:rPr>
              <a:t>挖掘天气与空气质量的关系</a:t>
            </a:r>
            <a:endParaRPr lang="zh-CN" sz="1200" dirty="0">
              <a:solidFill>
                <a:schemeClr val="bg1"/>
              </a:solidFill>
              <a:latin typeface="微软雅黑" panose="020B0503020204020204" pitchFamily="34" charset="-122"/>
              <a:ea typeface="微软雅黑" panose="020B0503020204020204" pitchFamily="34" charset="-122"/>
            </a:endParaRPr>
          </a:p>
        </p:txBody>
      </p:sp>
      <p:sp>
        <p:nvSpPr>
          <p:cNvPr id="11282" name="TextBox 28"/>
          <p:cNvSpPr txBox="1"/>
          <p:nvPr/>
        </p:nvSpPr>
        <p:spPr>
          <a:xfrm>
            <a:off x="4592955" y="2994660"/>
            <a:ext cx="1439545" cy="437515"/>
          </a:xfrm>
          <a:prstGeom prst="rect">
            <a:avLst/>
          </a:prstGeom>
          <a:noFill/>
          <a:ln w="9525">
            <a:noFill/>
          </a:ln>
        </p:spPr>
        <p:txBody>
          <a:bodyPr wrap="square" lIns="68580" tIns="34290" rIns="68580" bIns="34290" anchor="t">
            <a:spAutoFit/>
          </a:bodyPr>
          <a:p>
            <a:r>
              <a:rPr 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构建模型</a:t>
            </a:r>
            <a:endParaRPr lang="zh-CN" sz="1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r>
              <a:rPr lang="zh-CN" sz="1200" dirty="0">
                <a:solidFill>
                  <a:schemeClr val="bg1"/>
                </a:solidFill>
                <a:latin typeface="微软雅黑" panose="020B0503020204020204" pitchFamily="34" charset="-122"/>
                <a:ea typeface="微软雅黑" panose="020B0503020204020204" pitchFamily="34" charset="-122"/>
              </a:rPr>
              <a:t>对结果进行分析</a:t>
            </a:r>
            <a:endParaRPr lang="zh-CN" sz="1200" dirty="0">
              <a:solidFill>
                <a:schemeClr val="bg1"/>
              </a:solidFill>
              <a:latin typeface="微软雅黑" panose="020B0503020204020204" pitchFamily="34" charset="-122"/>
              <a:ea typeface="微软雅黑" panose="020B0503020204020204" pitchFamily="34" charset="-122"/>
            </a:endParaRPr>
          </a:p>
        </p:txBody>
      </p:sp>
      <p:sp>
        <p:nvSpPr>
          <p:cNvPr id="11283" name="TextBox 29"/>
          <p:cNvSpPr txBox="1"/>
          <p:nvPr/>
        </p:nvSpPr>
        <p:spPr>
          <a:xfrm>
            <a:off x="6331585" y="2158365"/>
            <a:ext cx="1400175" cy="437515"/>
          </a:xfrm>
          <a:prstGeom prst="rect">
            <a:avLst/>
          </a:prstGeom>
          <a:noFill/>
          <a:ln w="9525">
            <a:noFill/>
          </a:ln>
        </p:spPr>
        <p:txBody>
          <a:bodyPr wrap="square" lIns="68580" tIns="34290" rIns="68580" bIns="34290" anchor="t">
            <a:spAutoFit/>
          </a:bodyPr>
          <a:p>
            <a:r>
              <a:rPr lang="zh-CN" sz="1200" dirty="0">
                <a:solidFill>
                  <a:schemeClr val="bg1"/>
                </a:solidFill>
                <a:latin typeface="微软雅黑" panose="020B0503020204020204" pitchFamily="34" charset="-122"/>
                <a:ea typeface="微软雅黑" panose="020B0503020204020204" pitchFamily="34" charset="-122"/>
              </a:rPr>
              <a:t>得到空气质量分析结果</a:t>
            </a:r>
            <a:endParaRPr lang="zh-CN" sz="12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536065" y="1942465"/>
            <a:ext cx="616585" cy="238760"/>
            <a:chOff x="3755" y="6317"/>
            <a:chExt cx="384" cy="149"/>
          </a:xfrm>
        </p:grpSpPr>
        <p:sp>
          <p:nvSpPr>
            <p:cNvPr id="31960" name="Freeform 384"/>
            <p:cNvSpPr>
              <a:spLocks noEditPoints="1"/>
            </p:cNvSpPr>
            <p:nvPr/>
          </p:nvSpPr>
          <p:spPr>
            <a:xfrm>
              <a:off x="3755" y="6317"/>
              <a:ext cx="385" cy="13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070528298"/>
                </a:cxn>
                <a:cxn ang="0">
                  <a:pos x="2147483647" y="2147483647"/>
                </a:cxn>
                <a:cxn ang="0">
                  <a:pos x="2147483647" y="2147483647"/>
                </a:cxn>
                <a:cxn ang="0">
                  <a:pos x="2147483647" y="2147483647"/>
                </a:cxn>
                <a:cxn ang="0">
                  <a:pos x="2147483647" y="2147483647"/>
                </a:cxn>
                <a:cxn ang="0">
                  <a:pos x="718540681"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73" h="97">
                  <a:moveTo>
                    <a:pt x="272" y="72"/>
                  </a:moveTo>
                  <a:lnTo>
                    <a:pt x="272" y="72"/>
                  </a:lnTo>
                  <a:lnTo>
                    <a:pt x="270" y="65"/>
                  </a:lnTo>
                  <a:lnTo>
                    <a:pt x="266" y="60"/>
                  </a:lnTo>
                  <a:lnTo>
                    <a:pt x="262" y="56"/>
                  </a:lnTo>
                  <a:lnTo>
                    <a:pt x="257" y="52"/>
                  </a:lnTo>
                  <a:lnTo>
                    <a:pt x="246" y="44"/>
                  </a:lnTo>
                  <a:lnTo>
                    <a:pt x="232" y="38"/>
                  </a:lnTo>
                  <a:lnTo>
                    <a:pt x="218" y="34"/>
                  </a:lnTo>
                  <a:lnTo>
                    <a:pt x="207" y="31"/>
                  </a:lnTo>
                  <a:lnTo>
                    <a:pt x="191" y="30"/>
                  </a:lnTo>
                  <a:lnTo>
                    <a:pt x="173" y="14"/>
                  </a:lnTo>
                  <a:lnTo>
                    <a:pt x="161" y="4"/>
                  </a:lnTo>
                  <a:lnTo>
                    <a:pt x="153" y="0"/>
                  </a:lnTo>
                  <a:lnTo>
                    <a:pt x="150" y="0"/>
                  </a:lnTo>
                  <a:lnTo>
                    <a:pt x="106" y="0"/>
                  </a:lnTo>
                  <a:lnTo>
                    <a:pt x="90" y="0"/>
                  </a:lnTo>
                  <a:lnTo>
                    <a:pt x="76" y="3"/>
                  </a:lnTo>
                  <a:lnTo>
                    <a:pt x="64" y="7"/>
                  </a:lnTo>
                  <a:lnTo>
                    <a:pt x="53" y="11"/>
                  </a:lnTo>
                  <a:lnTo>
                    <a:pt x="44" y="16"/>
                  </a:lnTo>
                  <a:lnTo>
                    <a:pt x="35" y="23"/>
                  </a:lnTo>
                  <a:lnTo>
                    <a:pt x="29" y="29"/>
                  </a:lnTo>
                  <a:lnTo>
                    <a:pt x="22" y="35"/>
                  </a:lnTo>
                  <a:lnTo>
                    <a:pt x="12" y="49"/>
                  </a:lnTo>
                  <a:lnTo>
                    <a:pt x="5" y="61"/>
                  </a:lnTo>
                  <a:lnTo>
                    <a:pt x="1" y="72"/>
                  </a:lnTo>
                  <a:lnTo>
                    <a:pt x="0" y="79"/>
                  </a:lnTo>
                  <a:lnTo>
                    <a:pt x="1" y="83"/>
                  </a:lnTo>
                  <a:lnTo>
                    <a:pt x="3" y="87"/>
                  </a:lnTo>
                  <a:lnTo>
                    <a:pt x="8" y="90"/>
                  </a:lnTo>
                  <a:lnTo>
                    <a:pt x="15" y="93"/>
                  </a:lnTo>
                  <a:lnTo>
                    <a:pt x="27" y="94"/>
                  </a:lnTo>
                  <a:lnTo>
                    <a:pt x="33" y="94"/>
                  </a:lnTo>
                  <a:lnTo>
                    <a:pt x="33" y="87"/>
                  </a:lnTo>
                  <a:lnTo>
                    <a:pt x="33" y="83"/>
                  </a:lnTo>
                  <a:lnTo>
                    <a:pt x="34" y="78"/>
                  </a:lnTo>
                  <a:lnTo>
                    <a:pt x="37" y="74"/>
                  </a:lnTo>
                  <a:lnTo>
                    <a:pt x="40" y="70"/>
                  </a:lnTo>
                  <a:lnTo>
                    <a:pt x="44" y="67"/>
                  </a:lnTo>
                  <a:lnTo>
                    <a:pt x="48" y="64"/>
                  </a:lnTo>
                  <a:lnTo>
                    <a:pt x="53" y="63"/>
                  </a:lnTo>
                  <a:lnTo>
                    <a:pt x="57" y="63"/>
                  </a:lnTo>
                  <a:lnTo>
                    <a:pt x="63" y="63"/>
                  </a:lnTo>
                  <a:lnTo>
                    <a:pt x="68" y="64"/>
                  </a:lnTo>
                  <a:lnTo>
                    <a:pt x="72" y="67"/>
                  </a:lnTo>
                  <a:lnTo>
                    <a:pt x="75" y="70"/>
                  </a:lnTo>
                  <a:lnTo>
                    <a:pt x="79" y="74"/>
                  </a:lnTo>
                  <a:lnTo>
                    <a:pt x="81" y="78"/>
                  </a:lnTo>
                  <a:lnTo>
                    <a:pt x="83" y="83"/>
                  </a:lnTo>
                  <a:lnTo>
                    <a:pt x="83" y="87"/>
                  </a:lnTo>
                  <a:lnTo>
                    <a:pt x="82" y="94"/>
                  </a:lnTo>
                  <a:lnTo>
                    <a:pt x="188" y="97"/>
                  </a:lnTo>
                  <a:lnTo>
                    <a:pt x="187" y="90"/>
                  </a:lnTo>
                  <a:lnTo>
                    <a:pt x="187" y="85"/>
                  </a:lnTo>
                  <a:lnTo>
                    <a:pt x="188" y="79"/>
                  </a:lnTo>
                  <a:lnTo>
                    <a:pt x="191" y="75"/>
                  </a:lnTo>
                  <a:lnTo>
                    <a:pt x="194" y="71"/>
                  </a:lnTo>
                  <a:lnTo>
                    <a:pt x="198" y="68"/>
                  </a:lnTo>
                  <a:lnTo>
                    <a:pt x="202" y="65"/>
                  </a:lnTo>
                  <a:lnTo>
                    <a:pt x="207" y="64"/>
                  </a:lnTo>
                  <a:lnTo>
                    <a:pt x="213" y="64"/>
                  </a:lnTo>
                  <a:lnTo>
                    <a:pt x="217" y="64"/>
                  </a:lnTo>
                  <a:lnTo>
                    <a:pt x="222" y="65"/>
                  </a:lnTo>
                  <a:lnTo>
                    <a:pt x="227" y="68"/>
                  </a:lnTo>
                  <a:lnTo>
                    <a:pt x="231" y="71"/>
                  </a:lnTo>
                  <a:lnTo>
                    <a:pt x="233" y="75"/>
                  </a:lnTo>
                  <a:lnTo>
                    <a:pt x="236" y="79"/>
                  </a:lnTo>
                  <a:lnTo>
                    <a:pt x="237" y="85"/>
                  </a:lnTo>
                  <a:lnTo>
                    <a:pt x="237" y="90"/>
                  </a:lnTo>
                  <a:lnTo>
                    <a:pt x="236" y="97"/>
                  </a:lnTo>
                  <a:lnTo>
                    <a:pt x="247" y="97"/>
                  </a:lnTo>
                  <a:lnTo>
                    <a:pt x="248" y="97"/>
                  </a:lnTo>
                  <a:lnTo>
                    <a:pt x="255" y="97"/>
                  </a:lnTo>
                  <a:lnTo>
                    <a:pt x="261" y="95"/>
                  </a:lnTo>
                  <a:lnTo>
                    <a:pt x="266" y="93"/>
                  </a:lnTo>
                  <a:lnTo>
                    <a:pt x="269" y="89"/>
                  </a:lnTo>
                  <a:lnTo>
                    <a:pt x="272" y="83"/>
                  </a:lnTo>
                  <a:lnTo>
                    <a:pt x="273" y="78"/>
                  </a:lnTo>
                  <a:lnTo>
                    <a:pt x="272" y="72"/>
                  </a:lnTo>
                  <a:close/>
                  <a:moveTo>
                    <a:pt x="102" y="31"/>
                  </a:moveTo>
                  <a:lnTo>
                    <a:pt x="63" y="31"/>
                  </a:lnTo>
                  <a:lnTo>
                    <a:pt x="66" y="23"/>
                  </a:lnTo>
                  <a:lnTo>
                    <a:pt x="71" y="18"/>
                  </a:lnTo>
                  <a:lnTo>
                    <a:pt x="76" y="14"/>
                  </a:lnTo>
                  <a:lnTo>
                    <a:pt x="83" y="10"/>
                  </a:lnTo>
                  <a:lnTo>
                    <a:pt x="96" y="5"/>
                  </a:lnTo>
                  <a:lnTo>
                    <a:pt x="101" y="4"/>
                  </a:lnTo>
                  <a:lnTo>
                    <a:pt x="102" y="4"/>
                  </a:lnTo>
                  <a:lnTo>
                    <a:pt x="102" y="31"/>
                  </a:lnTo>
                  <a:close/>
                  <a:moveTo>
                    <a:pt x="111" y="31"/>
                  </a:moveTo>
                  <a:lnTo>
                    <a:pt x="111" y="4"/>
                  </a:lnTo>
                  <a:lnTo>
                    <a:pt x="150" y="4"/>
                  </a:lnTo>
                  <a:lnTo>
                    <a:pt x="162" y="12"/>
                  </a:lnTo>
                  <a:lnTo>
                    <a:pt x="173" y="22"/>
                  </a:lnTo>
                  <a:lnTo>
                    <a:pt x="183" y="31"/>
                  </a:lnTo>
                  <a:lnTo>
                    <a:pt x="111" y="31"/>
                  </a:lnTo>
                  <a:close/>
                </a:path>
              </a:pathLst>
            </a:custGeom>
            <a:solidFill>
              <a:schemeClr val="bg1"/>
            </a:solidFill>
            <a:ln w="9525">
              <a:noFill/>
            </a:ln>
          </p:spPr>
          <p:txBody>
            <a:bodyPr/>
            <a:p>
              <a:endParaRPr lang="zh-CN" altLang="en-US"/>
            </a:p>
          </p:txBody>
        </p:sp>
        <p:sp>
          <p:nvSpPr>
            <p:cNvPr id="31961" name="Freeform 385"/>
            <p:cNvSpPr/>
            <p:nvPr/>
          </p:nvSpPr>
          <p:spPr>
            <a:xfrm>
              <a:off x="3810" y="6414"/>
              <a:ext cx="50" cy="53"/>
            </a:xfrm>
            <a:custGeom>
              <a:avLst/>
              <a:gdLst/>
              <a:ahLst/>
              <a:cxnLst>
                <a:cxn ang="0">
                  <a:pos x="2147483647" y="0"/>
                </a:cxn>
                <a:cxn ang="0">
                  <a:pos x="2147483647" y="0"/>
                </a:cxn>
                <a:cxn ang="0">
                  <a:pos x="2147483647" y="943170261"/>
                </a:cxn>
                <a:cxn ang="0">
                  <a:pos x="2147483647" y="2147483647"/>
                </a:cxn>
                <a:cxn ang="0">
                  <a:pos x="890501871" y="2147483647"/>
                </a:cxn>
                <a:cxn ang="0">
                  <a:pos x="0" y="2147483647"/>
                </a:cxn>
                <a:cxn ang="0">
                  <a:pos x="0" y="2147483647"/>
                </a:cxn>
                <a:cxn ang="0">
                  <a:pos x="890501871"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943170261"/>
                </a:cxn>
                <a:cxn ang="0">
                  <a:pos x="2147483647" y="0"/>
                </a:cxn>
                <a:cxn ang="0">
                  <a:pos x="2147483647" y="0"/>
                </a:cxn>
              </a:cxnLst>
              <a:pathLst>
                <a:path w="33" h="34">
                  <a:moveTo>
                    <a:pt x="16" y="0"/>
                  </a:moveTo>
                  <a:lnTo>
                    <a:pt x="16" y="0"/>
                  </a:lnTo>
                  <a:lnTo>
                    <a:pt x="10" y="1"/>
                  </a:lnTo>
                  <a:lnTo>
                    <a:pt x="5" y="5"/>
                  </a:lnTo>
                  <a:lnTo>
                    <a:pt x="1" y="11"/>
                  </a:lnTo>
                  <a:lnTo>
                    <a:pt x="0" y="16"/>
                  </a:lnTo>
                  <a:lnTo>
                    <a:pt x="1" y="23"/>
                  </a:lnTo>
                  <a:lnTo>
                    <a:pt x="5" y="29"/>
                  </a:lnTo>
                  <a:lnTo>
                    <a:pt x="10" y="33"/>
                  </a:lnTo>
                  <a:lnTo>
                    <a:pt x="16" y="34"/>
                  </a:lnTo>
                  <a:lnTo>
                    <a:pt x="23" y="33"/>
                  </a:lnTo>
                  <a:lnTo>
                    <a:pt x="29" y="29"/>
                  </a:lnTo>
                  <a:lnTo>
                    <a:pt x="31" y="23"/>
                  </a:lnTo>
                  <a:lnTo>
                    <a:pt x="33" y="16"/>
                  </a:lnTo>
                  <a:lnTo>
                    <a:pt x="31" y="11"/>
                  </a:lnTo>
                  <a:lnTo>
                    <a:pt x="29" y="5"/>
                  </a:lnTo>
                  <a:lnTo>
                    <a:pt x="23" y="1"/>
                  </a:lnTo>
                  <a:lnTo>
                    <a:pt x="16" y="0"/>
                  </a:lnTo>
                  <a:close/>
                </a:path>
              </a:pathLst>
            </a:custGeom>
            <a:solidFill>
              <a:schemeClr val="bg1"/>
            </a:solidFill>
            <a:ln w="9525">
              <a:noFill/>
            </a:ln>
          </p:spPr>
          <p:txBody>
            <a:bodyPr/>
            <a:p>
              <a:endParaRPr lang="zh-CN" altLang="en-US"/>
            </a:p>
          </p:txBody>
        </p:sp>
        <p:sp>
          <p:nvSpPr>
            <p:cNvPr id="31962" name="Freeform 386"/>
            <p:cNvSpPr/>
            <p:nvPr/>
          </p:nvSpPr>
          <p:spPr>
            <a:xfrm>
              <a:off x="4033" y="6414"/>
              <a:ext cx="47" cy="53"/>
            </a:xfrm>
            <a:custGeom>
              <a:avLst/>
              <a:gdLst/>
              <a:ahLst/>
              <a:cxnLst>
                <a:cxn ang="0">
                  <a:pos x="2147483647" y="0"/>
                </a:cxn>
                <a:cxn ang="0">
                  <a:pos x="2147483647" y="0"/>
                </a:cxn>
                <a:cxn ang="0">
                  <a:pos x="2147483647" y="943170261"/>
                </a:cxn>
                <a:cxn ang="0">
                  <a:pos x="2147483647" y="2147483647"/>
                </a:cxn>
                <a:cxn ang="0">
                  <a:pos x="1396098736" y="2147483647"/>
                </a:cxn>
                <a:cxn ang="0">
                  <a:pos x="0" y="2147483647"/>
                </a:cxn>
                <a:cxn ang="0">
                  <a:pos x="0" y="2147483647"/>
                </a:cxn>
                <a:cxn ang="0">
                  <a:pos x="1396098736"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943170261"/>
                </a:cxn>
                <a:cxn ang="0">
                  <a:pos x="2147483647" y="0"/>
                </a:cxn>
                <a:cxn ang="0">
                  <a:pos x="2147483647" y="0"/>
                </a:cxn>
              </a:cxnLst>
              <a:pathLst>
                <a:path w="34" h="34">
                  <a:moveTo>
                    <a:pt x="18" y="0"/>
                  </a:moveTo>
                  <a:lnTo>
                    <a:pt x="18" y="0"/>
                  </a:lnTo>
                  <a:lnTo>
                    <a:pt x="11" y="1"/>
                  </a:lnTo>
                  <a:lnTo>
                    <a:pt x="6" y="5"/>
                  </a:lnTo>
                  <a:lnTo>
                    <a:pt x="2" y="11"/>
                  </a:lnTo>
                  <a:lnTo>
                    <a:pt x="0" y="16"/>
                  </a:lnTo>
                  <a:lnTo>
                    <a:pt x="2" y="23"/>
                  </a:lnTo>
                  <a:lnTo>
                    <a:pt x="6" y="29"/>
                  </a:lnTo>
                  <a:lnTo>
                    <a:pt x="11" y="33"/>
                  </a:lnTo>
                  <a:lnTo>
                    <a:pt x="18" y="34"/>
                  </a:lnTo>
                  <a:lnTo>
                    <a:pt x="23" y="33"/>
                  </a:lnTo>
                  <a:lnTo>
                    <a:pt x="29" y="29"/>
                  </a:lnTo>
                  <a:lnTo>
                    <a:pt x="33" y="23"/>
                  </a:lnTo>
                  <a:lnTo>
                    <a:pt x="34" y="16"/>
                  </a:lnTo>
                  <a:lnTo>
                    <a:pt x="33" y="11"/>
                  </a:lnTo>
                  <a:lnTo>
                    <a:pt x="29" y="5"/>
                  </a:lnTo>
                  <a:lnTo>
                    <a:pt x="23" y="1"/>
                  </a:lnTo>
                  <a:lnTo>
                    <a:pt x="18" y="0"/>
                  </a:lnTo>
                  <a:close/>
                </a:path>
              </a:pathLst>
            </a:custGeom>
            <a:solidFill>
              <a:schemeClr val="bg1"/>
            </a:solidFill>
            <a:ln w="9525">
              <a:noFill/>
            </a:ln>
          </p:spPr>
          <p:txBody>
            <a:bodyPr/>
            <a:p>
              <a:endParaRPr lang="zh-CN" altLang="en-US"/>
            </a:p>
          </p:txBody>
        </p:sp>
      </p:gr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Box 6"/>
          <p:cNvSpPr/>
          <p:nvPr/>
        </p:nvSpPr>
        <p:spPr>
          <a:xfrm>
            <a:off x="2651760" y="1714500"/>
            <a:ext cx="3840480" cy="1198880"/>
          </a:xfrm>
          <a:prstGeom prst="rect">
            <a:avLst/>
          </a:prstGeom>
          <a:noFill/>
          <a:ln w="9525">
            <a:noFill/>
          </a:ln>
        </p:spPr>
        <p:txBody>
          <a:bodyPr wrap="none" anchor="t">
            <a:spAutoFit/>
          </a:bodyPr>
          <a:p>
            <a:r>
              <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数据分析</a:t>
            </a:r>
            <a:endParaRPr lang="zh-CN" sz="7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1" name="椭圆 7"/>
          <p:cNvSpPr/>
          <p:nvPr/>
        </p:nvSpPr>
        <p:spPr>
          <a:xfrm>
            <a:off x="4283393" y="3584258"/>
            <a:ext cx="576262" cy="576262"/>
          </a:xfrm>
          <a:prstGeom prst="ellipse">
            <a:avLst/>
          </a:prstGeom>
          <a:noFill/>
          <a:ln w="25400" cap="flat" cmpd="sng">
            <a:solidFill>
              <a:schemeClr val="bg1"/>
            </a:solidFill>
            <a:prstDash val="solid"/>
            <a:bevel/>
            <a:headEnd type="none" w="med" len="med"/>
            <a:tailEnd type="none" w="med" len="med"/>
          </a:ln>
        </p:spPr>
        <p:txBody>
          <a:bodyPr anchor="ctr"/>
          <a:p>
            <a:pPr algn="ctr"/>
            <a:r>
              <a:rPr lang="en-US" altLang="zh-CN"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385" name="Group 9"/>
          <p:cNvGrpSpPr/>
          <p:nvPr/>
        </p:nvGrpSpPr>
        <p:grpSpPr>
          <a:xfrm flipH="1">
            <a:off x="3140075" y="1420813"/>
            <a:ext cx="1411288" cy="1390650"/>
            <a:chOff x="0" y="0"/>
            <a:chExt cx="1881184" cy="1854204"/>
          </a:xfrm>
        </p:grpSpPr>
        <p:sp>
          <p:nvSpPr>
            <p:cNvPr id="16386" name="Freeform 5"/>
            <p:cNvSpPr>
              <a:spLocks noEditPoints="1"/>
            </p:cNvSpPr>
            <p:nvPr/>
          </p:nvSpPr>
          <p:spPr>
            <a:xfrm>
              <a:off x="0" y="0"/>
              <a:ext cx="1881184" cy="1854204"/>
            </a:xfrm>
            <a:custGeom>
              <a:avLst/>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972" h="958">
                  <a:moveTo>
                    <a:pt x="467" y="0"/>
                  </a:moveTo>
                  <a:cubicBezTo>
                    <a:pt x="493" y="0"/>
                    <a:pt x="493" y="0"/>
                    <a:pt x="493" y="0"/>
                  </a:cubicBezTo>
                  <a:cubicBezTo>
                    <a:pt x="540" y="2"/>
                    <a:pt x="588" y="10"/>
                    <a:pt x="633" y="25"/>
                  </a:cubicBezTo>
                  <a:cubicBezTo>
                    <a:pt x="744" y="62"/>
                    <a:pt x="839" y="140"/>
                    <a:pt x="897" y="241"/>
                  </a:cubicBezTo>
                  <a:cubicBezTo>
                    <a:pt x="952" y="337"/>
                    <a:pt x="972" y="452"/>
                    <a:pt x="953" y="561"/>
                  </a:cubicBezTo>
                  <a:cubicBezTo>
                    <a:pt x="933" y="677"/>
                    <a:pt x="868" y="785"/>
                    <a:pt x="774" y="857"/>
                  </a:cubicBezTo>
                  <a:cubicBezTo>
                    <a:pt x="692" y="922"/>
                    <a:pt x="587" y="958"/>
                    <a:pt x="482" y="957"/>
                  </a:cubicBezTo>
                  <a:cubicBezTo>
                    <a:pt x="322" y="958"/>
                    <a:pt x="162" y="958"/>
                    <a:pt x="2" y="958"/>
                  </a:cubicBezTo>
                  <a:cubicBezTo>
                    <a:pt x="2" y="816"/>
                    <a:pt x="2" y="674"/>
                    <a:pt x="2" y="532"/>
                  </a:cubicBezTo>
                  <a:cubicBezTo>
                    <a:pt x="2" y="493"/>
                    <a:pt x="0" y="454"/>
                    <a:pt x="6" y="416"/>
                  </a:cubicBezTo>
                  <a:cubicBezTo>
                    <a:pt x="21" y="300"/>
                    <a:pt x="80" y="191"/>
                    <a:pt x="169" y="115"/>
                  </a:cubicBezTo>
                  <a:cubicBezTo>
                    <a:pt x="251" y="44"/>
                    <a:pt x="359" y="3"/>
                    <a:pt x="467" y="0"/>
                  </a:cubicBezTo>
                  <a:close/>
                  <a:moveTo>
                    <a:pt x="459" y="98"/>
                  </a:moveTo>
                  <a:cubicBezTo>
                    <a:pt x="390" y="102"/>
                    <a:pt x="321" y="125"/>
                    <a:pt x="264" y="165"/>
                  </a:cubicBezTo>
                  <a:cubicBezTo>
                    <a:pt x="195" y="213"/>
                    <a:pt x="142" y="283"/>
                    <a:pt x="117" y="363"/>
                  </a:cubicBezTo>
                  <a:cubicBezTo>
                    <a:pt x="89" y="450"/>
                    <a:pt x="94" y="548"/>
                    <a:pt x="131" y="631"/>
                  </a:cubicBezTo>
                  <a:cubicBezTo>
                    <a:pt x="168" y="717"/>
                    <a:pt x="238" y="788"/>
                    <a:pt x="323" y="827"/>
                  </a:cubicBezTo>
                  <a:cubicBezTo>
                    <a:pt x="411" y="867"/>
                    <a:pt x="514" y="872"/>
                    <a:pt x="606" y="840"/>
                  </a:cubicBezTo>
                  <a:cubicBezTo>
                    <a:pt x="695" y="809"/>
                    <a:pt x="772" y="743"/>
                    <a:pt x="817" y="660"/>
                  </a:cubicBezTo>
                  <a:cubicBezTo>
                    <a:pt x="858" y="585"/>
                    <a:pt x="872" y="495"/>
                    <a:pt x="857" y="411"/>
                  </a:cubicBezTo>
                  <a:cubicBezTo>
                    <a:pt x="840" y="316"/>
                    <a:pt x="785" y="228"/>
                    <a:pt x="707" y="171"/>
                  </a:cubicBezTo>
                  <a:cubicBezTo>
                    <a:pt x="636" y="119"/>
                    <a:pt x="547" y="93"/>
                    <a:pt x="459" y="98"/>
                  </a:cubicBezTo>
                  <a:close/>
                </a:path>
              </a:pathLst>
            </a:custGeom>
            <a:noFill/>
            <a:ln w="25400" cap="flat" cmpd="sng">
              <a:solidFill>
                <a:schemeClr val="bg1"/>
              </a:solidFill>
              <a:prstDash val="solid"/>
              <a:round/>
              <a:headEnd type="none" w="med" len="med"/>
              <a:tailEnd type="none" w="med" len="med"/>
            </a:ln>
          </p:spPr>
          <p:txBody>
            <a:bodyPr/>
            <a:p>
              <a:endParaRPr lang="zh-CN" altLang="en-US"/>
            </a:p>
          </p:txBody>
        </p:sp>
        <p:sp>
          <p:nvSpPr>
            <p:cNvPr id="16387" name="Freeform 12"/>
            <p:cNvSpPr>
              <a:spLocks noEditPoints="1"/>
            </p:cNvSpPr>
            <p:nvPr/>
          </p:nvSpPr>
          <p:spPr>
            <a:xfrm>
              <a:off x="313939" y="310260"/>
              <a:ext cx="1238589" cy="1238589"/>
            </a:xfrm>
            <a:custGeom>
              <a:avLst/>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640" h="640">
                  <a:moveTo>
                    <a:pt x="263" y="0"/>
                  </a:moveTo>
                  <a:cubicBezTo>
                    <a:pt x="302" y="0"/>
                    <a:pt x="340" y="0"/>
                    <a:pt x="378" y="0"/>
                  </a:cubicBezTo>
                  <a:cubicBezTo>
                    <a:pt x="378" y="19"/>
                    <a:pt x="378" y="38"/>
                    <a:pt x="378" y="57"/>
                  </a:cubicBezTo>
                  <a:cubicBezTo>
                    <a:pt x="410" y="64"/>
                    <a:pt x="439" y="78"/>
                    <a:pt x="467" y="94"/>
                  </a:cubicBezTo>
                  <a:cubicBezTo>
                    <a:pt x="480" y="81"/>
                    <a:pt x="493" y="67"/>
                    <a:pt x="507" y="55"/>
                  </a:cubicBezTo>
                  <a:cubicBezTo>
                    <a:pt x="530" y="78"/>
                    <a:pt x="553" y="101"/>
                    <a:pt x="576" y="124"/>
                  </a:cubicBezTo>
                  <a:cubicBezTo>
                    <a:pt x="579" y="128"/>
                    <a:pt x="585" y="130"/>
                    <a:pt x="584" y="136"/>
                  </a:cubicBezTo>
                  <a:cubicBezTo>
                    <a:pt x="572" y="150"/>
                    <a:pt x="558" y="161"/>
                    <a:pt x="546" y="175"/>
                  </a:cubicBezTo>
                  <a:cubicBezTo>
                    <a:pt x="564" y="202"/>
                    <a:pt x="576" y="232"/>
                    <a:pt x="583" y="263"/>
                  </a:cubicBezTo>
                  <a:cubicBezTo>
                    <a:pt x="602" y="263"/>
                    <a:pt x="621" y="263"/>
                    <a:pt x="640" y="263"/>
                  </a:cubicBezTo>
                  <a:cubicBezTo>
                    <a:pt x="640" y="301"/>
                    <a:pt x="640" y="338"/>
                    <a:pt x="640" y="375"/>
                  </a:cubicBezTo>
                  <a:cubicBezTo>
                    <a:pt x="621" y="375"/>
                    <a:pt x="602" y="375"/>
                    <a:pt x="584" y="375"/>
                  </a:cubicBezTo>
                  <a:cubicBezTo>
                    <a:pt x="577" y="408"/>
                    <a:pt x="564" y="439"/>
                    <a:pt x="547" y="467"/>
                  </a:cubicBezTo>
                  <a:cubicBezTo>
                    <a:pt x="560" y="480"/>
                    <a:pt x="573" y="493"/>
                    <a:pt x="586" y="507"/>
                  </a:cubicBezTo>
                  <a:cubicBezTo>
                    <a:pt x="559" y="533"/>
                    <a:pt x="533" y="559"/>
                    <a:pt x="507" y="586"/>
                  </a:cubicBezTo>
                  <a:cubicBezTo>
                    <a:pt x="494" y="573"/>
                    <a:pt x="481" y="560"/>
                    <a:pt x="468" y="547"/>
                  </a:cubicBezTo>
                  <a:cubicBezTo>
                    <a:pt x="440" y="565"/>
                    <a:pt x="410" y="578"/>
                    <a:pt x="378" y="585"/>
                  </a:cubicBezTo>
                  <a:cubicBezTo>
                    <a:pt x="378" y="604"/>
                    <a:pt x="378" y="622"/>
                    <a:pt x="378" y="640"/>
                  </a:cubicBezTo>
                  <a:cubicBezTo>
                    <a:pt x="340" y="640"/>
                    <a:pt x="302" y="640"/>
                    <a:pt x="263" y="640"/>
                  </a:cubicBezTo>
                  <a:cubicBezTo>
                    <a:pt x="263" y="622"/>
                    <a:pt x="263" y="605"/>
                    <a:pt x="263" y="587"/>
                  </a:cubicBezTo>
                  <a:cubicBezTo>
                    <a:pt x="231" y="579"/>
                    <a:pt x="199" y="568"/>
                    <a:pt x="171" y="550"/>
                  </a:cubicBezTo>
                  <a:cubicBezTo>
                    <a:pt x="158" y="562"/>
                    <a:pt x="147" y="574"/>
                    <a:pt x="134" y="586"/>
                  </a:cubicBezTo>
                  <a:cubicBezTo>
                    <a:pt x="108" y="559"/>
                    <a:pt x="82" y="533"/>
                    <a:pt x="55" y="507"/>
                  </a:cubicBezTo>
                  <a:cubicBezTo>
                    <a:pt x="66" y="494"/>
                    <a:pt x="78" y="483"/>
                    <a:pt x="90" y="471"/>
                  </a:cubicBezTo>
                  <a:cubicBezTo>
                    <a:pt x="71" y="442"/>
                    <a:pt x="58" y="410"/>
                    <a:pt x="50" y="377"/>
                  </a:cubicBezTo>
                  <a:cubicBezTo>
                    <a:pt x="34" y="374"/>
                    <a:pt x="17" y="376"/>
                    <a:pt x="0" y="375"/>
                  </a:cubicBezTo>
                  <a:cubicBezTo>
                    <a:pt x="0" y="338"/>
                    <a:pt x="0" y="301"/>
                    <a:pt x="0" y="263"/>
                  </a:cubicBezTo>
                  <a:cubicBezTo>
                    <a:pt x="17" y="263"/>
                    <a:pt x="34" y="263"/>
                    <a:pt x="51" y="263"/>
                  </a:cubicBezTo>
                  <a:cubicBezTo>
                    <a:pt x="58" y="230"/>
                    <a:pt x="72" y="199"/>
                    <a:pt x="90" y="171"/>
                  </a:cubicBezTo>
                  <a:cubicBezTo>
                    <a:pt x="82" y="157"/>
                    <a:pt x="63" y="148"/>
                    <a:pt x="57" y="133"/>
                  </a:cubicBezTo>
                  <a:cubicBezTo>
                    <a:pt x="79" y="109"/>
                    <a:pt x="103" y="86"/>
                    <a:pt x="127" y="62"/>
                  </a:cubicBezTo>
                  <a:cubicBezTo>
                    <a:pt x="130" y="60"/>
                    <a:pt x="134" y="53"/>
                    <a:pt x="138" y="58"/>
                  </a:cubicBezTo>
                  <a:cubicBezTo>
                    <a:pt x="149" y="69"/>
                    <a:pt x="160" y="81"/>
                    <a:pt x="172" y="92"/>
                  </a:cubicBezTo>
                  <a:cubicBezTo>
                    <a:pt x="200" y="74"/>
                    <a:pt x="231" y="62"/>
                    <a:pt x="263" y="55"/>
                  </a:cubicBezTo>
                  <a:cubicBezTo>
                    <a:pt x="263" y="37"/>
                    <a:pt x="263" y="18"/>
                    <a:pt x="263" y="0"/>
                  </a:cubicBezTo>
                  <a:close/>
                  <a:moveTo>
                    <a:pt x="281" y="82"/>
                  </a:moveTo>
                  <a:cubicBezTo>
                    <a:pt x="231" y="90"/>
                    <a:pt x="183" y="114"/>
                    <a:pt x="147" y="151"/>
                  </a:cubicBezTo>
                  <a:cubicBezTo>
                    <a:pt x="108" y="191"/>
                    <a:pt x="84" y="245"/>
                    <a:pt x="80" y="300"/>
                  </a:cubicBezTo>
                  <a:cubicBezTo>
                    <a:pt x="76" y="351"/>
                    <a:pt x="88" y="402"/>
                    <a:pt x="115" y="445"/>
                  </a:cubicBezTo>
                  <a:cubicBezTo>
                    <a:pt x="146" y="497"/>
                    <a:pt x="198" y="535"/>
                    <a:pt x="256" y="551"/>
                  </a:cubicBezTo>
                  <a:cubicBezTo>
                    <a:pt x="314" y="567"/>
                    <a:pt x="378" y="560"/>
                    <a:pt x="431" y="531"/>
                  </a:cubicBezTo>
                  <a:cubicBezTo>
                    <a:pt x="477" y="507"/>
                    <a:pt x="515" y="467"/>
                    <a:pt x="536" y="420"/>
                  </a:cubicBezTo>
                  <a:cubicBezTo>
                    <a:pt x="562" y="366"/>
                    <a:pt x="566" y="301"/>
                    <a:pt x="547" y="244"/>
                  </a:cubicBezTo>
                  <a:cubicBezTo>
                    <a:pt x="528" y="184"/>
                    <a:pt x="483" y="133"/>
                    <a:pt x="427" y="105"/>
                  </a:cubicBezTo>
                  <a:cubicBezTo>
                    <a:pt x="383" y="82"/>
                    <a:pt x="331" y="74"/>
                    <a:pt x="281" y="82"/>
                  </a:cubicBezTo>
                  <a:close/>
                </a:path>
              </a:pathLst>
            </a:custGeom>
            <a:solidFill>
              <a:schemeClr val="bg1">
                <a:alpha val="29803"/>
              </a:schemeClr>
            </a:solidFill>
            <a:ln w="9525">
              <a:noFill/>
            </a:ln>
          </p:spPr>
          <p:txBody>
            <a:bodyPr/>
            <a:p>
              <a:endParaRPr lang="zh-CN" altLang="en-US"/>
            </a:p>
          </p:txBody>
        </p:sp>
        <p:sp>
          <p:nvSpPr>
            <p:cNvPr id="16388" name="Freeform 14"/>
            <p:cNvSpPr/>
            <p:nvPr/>
          </p:nvSpPr>
          <p:spPr>
            <a:xfrm>
              <a:off x="237846" y="806029"/>
              <a:ext cx="1392372" cy="241301"/>
            </a:xfrm>
            <a:custGeom>
              <a:avLst/>
              <a:gdLst>
                <a:gd name="txL" fmla="*/ 0 w 443"/>
                <a:gd name="txT" fmla="*/ 0 h 441"/>
                <a:gd name="txR" fmla="*/ 443 w 443"/>
                <a:gd name="txB" fmla="*/ 441 h 44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3" h="441">
                  <a:moveTo>
                    <a:pt x="182" y="9"/>
                  </a:moveTo>
                  <a:cubicBezTo>
                    <a:pt x="233" y="0"/>
                    <a:pt x="287" y="9"/>
                    <a:pt x="331" y="36"/>
                  </a:cubicBezTo>
                  <a:cubicBezTo>
                    <a:pt x="384" y="68"/>
                    <a:pt x="422" y="122"/>
                    <a:pt x="432" y="183"/>
                  </a:cubicBezTo>
                  <a:cubicBezTo>
                    <a:pt x="443" y="240"/>
                    <a:pt x="429" y="301"/>
                    <a:pt x="394" y="348"/>
                  </a:cubicBezTo>
                  <a:cubicBezTo>
                    <a:pt x="359" y="396"/>
                    <a:pt x="304" y="428"/>
                    <a:pt x="245" y="435"/>
                  </a:cubicBezTo>
                  <a:cubicBezTo>
                    <a:pt x="192" y="441"/>
                    <a:pt x="136" y="427"/>
                    <a:pt x="93" y="395"/>
                  </a:cubicBezTo>
                  <a:cubicBezTo>
                    <a:pt x="44" y="359"/>
                    <a:pt x="12" y="303"/>
                    <a:pt x="6" y="243"/>
                  </a:cubicBezTo>
                  <a:cubicBezTo>
                    <a:pt x="0" y="193"/>
                    <a:pt x="13" y="141"/>
                    <a:pt x="42" y="100"/>
                  </a:cubicBezTo>
                  <a:cubicBezTo>
                    <a:pt x="74" y="52"/>
                    <a:pt x="126" y="19"/>
                    <a:pt x="182" y="9"/>
                  </a:cubicBezTo>
                  <a:close/>
                </a:path>
              </a:pathLst>
            </a:custGeom>
            <a:noFill/>
            <a:ln w="9525">
              <a:noFill/>
            </a:ln>
          </p:spPr>
          <p:txBody>
            <a:bodyPr anchor="ctr"/>
            <a:p>
              <a:pPr algn="ctr"/>
              <a:r>
                <a:rPr lang="en-US" altLang="zh-CN" sz="2800" dirty="0">
                  <a:solidFill>
                    <a:srgbClr val="FFFFFF"/>
                  </a:solidFill>
                  <a:latin typeface="Arial" panose="020B0604020202020204" pitchFamily="34" charset="0"/>
                  <a:ea typeface="宋体" panose="02010600030101010101" pitchFamily="2" charset="-122"/>
                </a:rPr>
                <a:t>Taxi</a:t>
              </a:r>
              <a:endParaRPr lang="en-US" altLang="zh-CN" sz="2800" dirty="0">
                <a:solidFill>
                  <a:srgbClr val="FFFFFF"/>
                </a:solidFill>
                <a:latin typeface="Arial" panose="020B0604020202020204" pitchFamily="34" charset="0"/>
                <a:ea typeface="宋体" panose="02010600030101010101" pitchFamily="2" charset="-122"/>
              </a:endParaRPr>
            </a:p>
          </p:txBody>
        </p:sp>
      </p:grpSp>
      <p:grpSp>
        <p:nvGrpSpPr>
          <p:cNvPr id="16389" name="Group 13"/>
          <p:cNvGrpSpPr/>
          <p:nvPr/>
        </p:nvGrpSpPr>
        <p:grpSpPr>
          <a:xfrm flipH="1">
            <a:off x="4608513" y="1412875"/>
            <a:ext cx="1390650" cy="1406525"/>
            <a:chOff x="0" y="0"/>
            <a:chExt cx="1854205" cy="1875052"/>
          </a:xfrm>
        </p:grpSpPr>
        <p:sp>
          <p:nvSpPr>
            <p:cNvPr id="16390" name="Freeform 6"/>
            <p:cNvSpPr>
              <a:spLocks noEditPoints="1"/>
            </p:cNvSpPr>
            <p:nvPr/>
          </p:nvSpPr>
          <p:spPr>
            <a:xfrm>
              <a:off x="0" y="0"/>
              <a:ext cx="1854205" cy="187505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958" h="969">
                  <a:moveTo>
                    <a:pt x="227" y="81"/>
                  </a:moveTo>
                  <a:cubicBezTo>
                    <a:pt x="318" y="24"/>
                    <a:pt x="429" y="0"/>
                    <a:pt x="536" y="13"/>
                  </a:cubicBezTo>
                  <a:cubicBezTo>
                    <a:pt x="654" y="26"/>
                    <a:pt x="765" y="86"/>
                    <a:pt x="842" y="176"/>
                  </a:cubicBezTo>
                  <a:cubicBezTo>
                    <a:pt x="915" y="260"/>
                    <a:pt x="957" y="371"/>
                    <a:pt x="958" y="483"/>
                  </a:cubicBezTo>
                  <a:cubicBezTo>
                    <a:pt x="958" y="645"/>
                    <a:pt x="958" y="806"/>
                    <a:pt x="958" y="967"/>
                  </a:cubicBezTo>
                  <a:cubicBezTo>
                    <a:pt x="820" y="967"/>
                    <a:pt x="682" y="967"/>
                    <a:pt x="544" y="967"/>
                  </a:cubicBezTo>
                  <a:cubicBezTo>
                    <a:pt x="497" y="967"/>
                    <a:pt x="449" y="969"/>
                    <a:pt x="402" y="961"/>
                  </a:cubicBezTo>
                  <a:cubicBezTo>
                    <a:pt x="285" y="943"/>
                    <a:pt x="177" y="879"/>
                    <a:pt x="104" y="786"/>
                  </a:cubicBezTo>
                  <a:cubicBezTo>
                    <a:pt x="39" y="705"/>
                    <a:pt x="2" y="601"/>
                    <a:pt x="0" y="497"/>
                  </a:cubicBezTo>
                  <a:cubicBezTo>
                    <a:pt x="0" y="469"/>
                    <a:pt x="0" y="469"/>
                    <a:pt x="0" y="469"/>
                  </a:cubicBezTo>
                  <a:cubicBezTo>
                    <a:pt x="3" y="429"/>
                    <a:pt x="8" y="389"/>
                    <a:pt x="20" y="350"/>
                  </a:cubicBezTo>
                  <a:cubicBezTo>
                    <a:pt x="53" y="239"/>
                    <a:pt x="128" y="142"/>
                    <a:pt x="227" y="81"/>
                  </a:cubicBezTo>
                  <a:close/>
                  <a:moveTo>
                    <a:pt x="453" y="107"/>
                  </a:moveTo>
                  <a:cubicBezTo>
                    <a:pt x="394" y="111"/>
                    <a:pt x="336" y="129"/>
                    <a:pt x="285" y="159"/>
                  </a:cubicBezTo>
                  <a:cubicBezTo>
                    <a:pt x="211" y="203"/>
                    <a:pt x="152" y="272"/>
                    <a:pt x="122" y="353"/>
                  </a:cubicBezTo>
                  <a:cubicBezTo>
                    <a:pt x="88" y="442"/>
                    <a:pt x="89" y="544"/>
                    <a:pt x="125" y="633"/>
                  </a:cubicBezTo>
                  <a:cubicBezTo>
                    <a:pt x="160" y="719"/>
                    <a:pt x="228" y="791"/>
                    <a:pt x="311" y="831"/>
                  </a:cubicBezTo>
                  <a:cubicBezTo>
                    <a:pt x="400" y="875"/>
                    <a:pt x="506" y="882"/>
                    <a:pt x="600" y="851"/>
                  </a:cubicBezTo>
                  <a:cubicBezTo>
                    <a:pt x="691" y="820"/>
                    <a:pt x="770" y="754"/>
                    <a:pt x="815" y="669"/>
                  </a:cubicBezTo>
                  <a:cubicBezTo>
                    <a:pt x="861" y="585"/>
                    <a:pt x="873" y="483"/>
                    <a:pt x="848" y="390"/>
                  </a:cubicBezTo>
                  <a:cubicBezTo>
                    <a:pt x="825" y="301"/>
                    <a:pt x="767" y="222"/>
                    <a:pt x="691" y="171"/>
                  </a:cubicBezTo>
                  <a:cubicBezTo>
                    <a:pt x="622" y="124"/>
                    <a:pt x="536" y="102"/>
                    <a:pt x="453" y="107"/>
                  </a:cubicBezTo>
                  <a:close/>
                </a:path>
              </a:pathLst>
            </a:custGeom>
            <a:noFill/>
            <a:ln w="25400" cap="flat" cmpd="sng">
              <a:solidFill>
                <a:schemeClr val="bg1"/>
              </a:solidFill>
              <a:prstDash val="solid"/>
              <a:round/>
              <a:headEnd type="none" w="med" len="med"/>
              <a:tailEnd type="none" w="med" len="med"/>
            </a:ln>
          </p:spPr>
          <p:txBody>
            <a:bodyPr/>
            <a:p>
              <a:endParaRPr lang="zh-CN" altLang="en-US"/>
            </a:p>
          </p:txBody>
        </p:sp>
        <p:sp>
          <p:nvSpPr>
            <p:cNvPr id="16391" name="Freeform 13"/>
            <p:cNvSpPr>
              <a:spLocks noEditPoints="1"/>
            </p:cNvSpPr>
            <p:nvPr/>
          </p:nvSpPr>
          <p:spPr>
            <a:xfrm>
              <a:off x="310261" y="328655"/>
              <a:ext cx="1238589" cy="1238589"/>
            </a:xfrm>
            <a:custGeom>
              <a:avLst/>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640" h="640">
                  <a:moveTo>
                    <a:pt x="263" y="0"/>
                  </a:moveTo>
                  <a:cubicBezTo>
                    <a:pt x="301" y="0"/>
                    <a:pt x="338" y="0"/>
                    <a:pt x="375" y="0"/>
                  </a:cubicBezTo>
                  <a:cubicBezTo>
                    <a:pt x="375" y="18"/>
                    <a:pt x="376" y="36"/>
                    <a:pt x="375" y="54"/>
                  </a:cubicBezTo>
                  <a:cubicBezTo>
                    <a:pt x="408" y="63"/>
                    <a:pt x="440" y="73"/>
                    <a:pt x="468" y="92"/>
                  </a:cubicBezTo>
                  <a:cubicBezTo>
                    <a:pt x="482" y="81"/>
                    <a:pt x="492" y="65"/>
                    <a:pt x="507" y="57"/>
                  </a:cubicBezTo>
                  <a:cubicBezTo>
                    <a:pt x="534" y="82"/>
                    <a:pt x="559" y="109"/>
                    <a:pt x="586" y="134"/>
                  </a:cubicBezTo>
                  <a:cubicBezTo>
                    <a:pt x="574" y="147"/>
                    <a:pt x="561" y="159"/>
                    <a:pt x="549" y="171"/>
                  </a:cubicBezTo>
                  <a:cubicBezTo>
                    <a:pt x="568" y="199"/>
                    <a:pt x="580" y="231"/>
                    <a:pt x="588" y="263"/>
                  </a:cubicBezTo>
                  <a:cubicBezTo>
                    <a:pt x="605" y="263"/>
                    <a:pt x="623" y="263"/>
                    <a:pt x="640" y="263"/>
                  </a:cubicBezTo>
                  <a:cubicBezTo>
                    <a:pt x="640" y="301"/>
                    <a:pt x="640" y="338"/>
                    <a:pt x="640" y="375"/>
                  </a:cubicBezTo>
                  <a:cubicBezTo>
                    <a:pt x="623" y="375"/>
                    <a:pt x="607" y="376"/>
                    <a:pt x="590" y="375"/>
                  </a:cubicBezTo>
                  <a:cubicBezTo>
                    <a:pt x="581" y="409"/>
                    <a:pt x="570" y="442"/>
                    <a:pt x="550" y="471"/>
                  </a:cubicBezTo>
                  <a:cubicBezTo>
                    <a:pt x="562" y="483"/>
                    <a:pt x="574" y="495"/>
                    <a:pt x="586" y="506"/>
                  </a:cubicBezTo>
                  <a:cubicBezTo>
                    <a:pt x="560" y="533"/>
                    <a:pt x="533" y="559"/>
                    <a:pt x="507" y="586"/>
                  </a:cubicBezTo>
                  <a:cubicBezTo>
                    <a:pt x="495" y="575"/>
                    <a:pt x="483" y="563"/>
                    <a:pt x="472" y="551"/>
                  </a:cubicBezTo>
                  <a:cubicBezTo>
                    <a:pt x="442" y="569"/>
                    <a:pt x="409" y="583"/>
                    <a:pt x="375" y="590"/>
                  </a:cubicBezTo>
                  <a:cubicBezTo>
                    <a:pt x="375" y="607"/>
                    <a:pt x="375" y="623"/>
                    <a:pt x="375" y="640"/>
                  </a:cubicBezTo>
                  <a:cubicBezTo>
                    <a:pt x="338" y="640"/>
                    <a:pt x="301" y="640"/>
                    <a:pt x="263" y="640"/>
                  </a:cubicBezTo>
                  <a:cubicBezTo>
                    <a:pt x="263" y="623"/>
                    <a:pt x="263" y="605"/>
                    <a:pt x="263" y="588"/>
                  </a:cubicBezTo>
                  <a:cubicBezTo>
                    <a:pt x="231" y="581"/>
                    <a:pt x="200" y="566"/>
                    <a:pt x="172" y="548"/>
                  </a:cubicBezTo>
                  <a:cubicBezTo>
                    <a:pt x="159" y="561"/>
                    <a:pt x="147" y="573"/>
                    <a:pt x="134" y="586"/>
                  </a:cubicBezTo>
                  <a:cubicBezTo>
                    <a:pt x="108" y="560"/>
                    <a:pt x="81" y="533"/>
                    <a:pt x="55" y="507"/>
                  </a:cubicBezTo>
                  <a:cubicBezTo>
                    <a:pt x="68" y="494"/>
                    <a:pt x="81" y="481"/>
                    <a:pt x="94" y="468"/>
                  </a:cubicBezTo>
                  <a:cubicBezTo>
                    <a:pt x="77" y="439"/>
                    <a:pt x="65" y="408"/>
                    <a:pt x="57" y="375"/>
                  </a:cubicBezTo>
                  <a:cubicBezTo>
                    <a:pt x="38" y="375"/>
                    <a:pt x="19" y="375"/>
                    <a:pt x="0" y="375"/>
                  </a:cubicBezTo>
                  <a:cubicBezTo>
                    <a:pt x="0" y="338"/>
                    <a:pt x="0" y="301"/>
                    <a:pt x="0" y="263"/>
                  </a:cubicBezTo>
                  <a:cubicBezTo>
                    <a:pt x="20" y="263"/>
                    <a:pt x="39" y="263"/>
                    <a:pt x="59" y="263"/>
                  </a:cubicBezTo>
                  <a:cubicBezTo>
                    <a:pt x="66" y="232"/>
                    <a:pt x="79" y="203"/>
                    <a:pt x="95" y="176"/>
                  </a:cubicBezTo>
                  <a:cubicBezTo>
                    <a:pt x="83" y="161"/>
                    <a:pt x="68" y="148"/>
                    <a:pt x="55" y="134"/>
                  </a:cubicBezTo>
                  <a:cubicBezTo>
                    <a:pt x="81" y="109"/>
                    <a:pt x="106" y="82"/>
                    <a:pt x="133" y="57"/>
                  </a:cubicBezTo>
                  <a:cubicBezTo>
                    <a:pt x="149" y="65"/>
                    <a:pt x="160" y="83"/>
                    <a:pt x="174" y="95"/>
                  </a:cubicBezTo>
                  <a:cubicBezTo>
                    <a:pt x="202" y="77"/>
                    <a:pt x="232" y="64"/>
                    <a:pt x="263" y="57"/>
                  </a:cubicBezTo>
                  <a:cubicBezTo>
                    <a:pt x="263" y="38"/>
                    <a:pt x="263" y="19"/>
                    <a:pt x="263" y="0"/>
                  </a:cubicBezTo>
                  <a:close/>
                  <a:moveTo>
                    <a:pt x="281" y="81"/>
                  </a:moveTo>
                  <a:cubicBezTo>
                    <a:pt x="231" y="89"/>
                    <a:pt x="185" y="113"/>
                    <a:pt x="149" y="149"/>
                  </a:cubicBezTo>
                  <a:cubicBezTo>
                    <a:pt x="111" y="187"/>
                    <a:pt x="86" y="238"/>
                    <a:pt x="81" y="292"/>
                  </a:cubicBezTo>
                  <a:cubicBezTo>
                    <a:pt x="75" y="341"/>
                    <a:pt x="85" y="392"/>
                    <a:pt x="109" y="435"/>
                  </a:cubicBezTo>
                  <a:cubicBezTo>
                    <a:pt x="137" y="486"/>
                    <a:pt x="185" y="526"/>
                    <a:pt x="240" y="545"/>
                  </a:cubicBezTo>
                  <a:cubicBezTo>
                    <a:pt x="295" y="564"/>
                    <a:pt x="357" y="562"/>
                    <a:pt x="412" y="540"/>
                  </a:cubicBezTo>
                  <a:cubicBezTo>
                    <a:pt x="465" y="517"/>
                    <a:pt x="510" y="475"/>
                    <a:pt x="535" y="423"/>
                  </a:cubicBezTo>
                  <a:cubicBezTo>
                    <a:pt x="562" y="368"/>
                    <a:pt x="566" y="302"/>
                    <a:pt x="547" y="244"/>
                  </a:cubicBezTo>
                  <a:cubicBezTo>
                    <a:pt x="528" y="183"/>
                    <a:pt x="482" y="131"/>
                    <a:pt x="425" y="103"/>
                  </a:cubicBezTo>
                  <a:cubicBezTo>
                    <a:pt x="381" y="81"/>
                    <a:pt x="330" y="74"/>
                    <a:pt x="281" y="81"/>
                  </a:cubicBezTo>
                  <a:close/>
                </a:path>
              </a:pathLst>
            </a:custGeom>
            <a:solidFill>
              <a:schemeClr val="bg1">
                <a:alpha val="29803"/>
              </a:schemeClr>
            </a:solidFill>
            <a:ln w="9525">
              <a:noFill/>
            </a:ln>
          </p:spPr>
          <p:txBody>
            <a:bodyPr/>
            <a:p>
              <a:endParaRPr lang="zh-CN" altLang="en-US"/>
            </a:p>
          </p:txBody>
        </p:sp>
        <p:sp>
          <p:nvSpPr>
            <p:cNvPr id="16392" name="Freeform 15"/>
            <p:cNvSpPr/>
            <p:nvPr/>
          </p:nvSpPr>
          <p:spPr>
            <a:xfrm>
              <a:off x="369147" y="518073"/>
              <a:ext cx="1121836" cy="860069"/>
            </a:xfrm>
            <a:custGeom>
              <a:avLst/>
              <a:gdLst>
                <a:gd name="txL" fmla="*/ 0 w 445"/>
                <a:gd name="txT" fmla="*/ 0 h 444"/>
                <a:gd name="txR" fmla="*/ 445 w 445"/>
                <a:gd name="txB" fmla="*/ 444 h 4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5" h="444">
                  <a:moveTo>
                    <a:pt x="181" y="11"/>
                  </a:moveTo>
                  <a:cubicBezTo>
                    <a:pt x="233" y="0"/>
                    <a:pt x="289" y="10"/>
                    <a:pt x="335" y="38"/>
                  </a:cubicBezTo>
                  <a:cubicBezTo>
                    <a:pt x="382" y="67"/>
                    <a:pt x="418" y="115"/>
                    <a:pt x="431" y="169"/>
                  </a:cubicBezTo>
                  <a:cubicBezTo>
                    <a:pt x="445" y="222"/>
                    <a:pt x="438" y="280"/>
                    <a:pt x="411" y="328"/>
                  </a:cubicBezTo>
                  <a:cubicBezTo>
                    <a:pt x="382" y="380"/>
                    <a:pt x="330" y="419"/>
                    <a:pt x="272" y="432"/>
                  </a:cubicBezTo>
                  <a:cubicBezTo>
                    <a:pt x="220" y="444"/>
                    <a:pt x="165" y="437"/>
                    <a:pt x="118" y="411"/>
                  </a:cubicBezTo>
                  <a:cubicBezTo>
                    <a:pt x="66" y="382"/>
                    <a:pt x="27" y="331"/>
                    <a:pt x="13" y="273"/>
                  </a:cubicBezTo>
                  <a:cubicBezTo>
                    <a:pt x="0" y="219"/>
                    <a:pt x="8" y="161"/>
                    <a:pt x="36" y="113"/>
                  </a:cubicBezTo>
                  <a:cubicBezTo>
                    <a:pt x="67" y="60"/>
                    <a:pt x="121" y="22"/>
                    <a:pt x="181" y="11"/>
                  </a:cubicBezTo>
                  <a:close/>
                </a:path>
              </a:pathLst>
            </a:custGeom>
            <a:noFill/>
            <a:ln w="9525">
              <a:noFill/>
            </a:ln>
          </p:spPr>
          <p:txBody>
            <a:bodyPr anchor="ctr"/>
            <a:p>
              <a:pPr algn="ctr"/>
              <a:r>
                <a:rPr lang="en-US" altLang="zh-CN" sz="2800" dirty="0">
                  <a:solidFill>
                    <a:srgbClr val="FFFFFF"/>
                  </a:solidFill>
                  <a:latin typeface="Arial" panose="020B0604020202020204" pitchFamily="34" charset="0"/>
                  <a:ea typeface="宋体" panose="02010600030101010101" pitchFamily="2" charset="-122"/>
                </a:rPr>
                <a:t>Bus</a:t>
              </a:r>
              <a:endParaRPr lang="en-US" altLang="zh-CN" sz="2800" dirty="0">
                <a:solidFill>
                  <a:srgbClr val="FFFFFF"/>
                </a:solidFill>
                <a:latin typeface="Arial" panose="020B0604020202020204" pitchFamily="34" charset="0"/>
                <a:ea typeface="宋体" panose="02010600030101010101" pitchFamily="2" charset="-122"/>
              </a:endParaRPr>
            </a:p>
          </p:txBody>
        </p:sp>
      </p:grpSp>
      <p:grpSp>
        <p:nvGrpSpPr>
          <p:cNvPr id="16393" name="Group 17"/>
          <p:cNvGrpSpPr/>
          <p:nvPr/>
        </p:nvGrpSpPr>
        <p:grpSpPr>
          <a:xfrm>
            <a:off x="3151188" y="2862263"/>
            <a:ext cx="1390650" cy="1403350"/>
            <a:chOff x="0" y="0"/>
            <a:chExt cx="1854205" cy="1871373"/>
          </a:xfrm>
        </p:grpSpPr>
        <p:sp>
          <p:nvSpPr>
            <p:cNvPr id="16394" name="Freeform 7"/>
            <p:cNvSpPr>
              <a:spLocks noEditPoints="1"/>
            </p:cNvSpPr>
            <p:nvPr/>
          </p:nvSpPr>
          <p:spPr>
            <a:xfrm>
              <a:off x="0" y="0"/>
              <a:ext cx="1854205" cy="1871373"/>
            </a:xfrm>
            <a:custGeom>
              <a:avLst/>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958" h="967">
                  <a:moveTo>
                    <a:pt x="134" y="147"/>
                  </a:moveTo>
                  <a:cubicBezTo>
                    <a:pt x="221" y="56"/>
                    <a:pt x="346" y="1"/>
                    <a:pt x="472" y="0"/>
                  </a:cubicBezTo>
                  <a:cubicBezTo>
                    <a:pt x="634" y="0"/>
                    <a:pt x="796" y="0"/>
                    <a:pt x="958" y="0"/>
                  </a:cubicBezTo>
                  <a:cubicBezTo>
                    <a:pt x="958" y="158"/>
                    <a:pt x="958" y="316"/>
                    <a:pt x="958" y="474"/>
                  </a:cubicBezTo>
                  <a:cubicBezTo>
                    <a:pt x="958" y="509"/>
                    <a:pt x="955" y="544"/>
                    <a:pt x="948" y="578"/>
                  </a:cubicBezTo>
                  <a:cubicBezTo>
                    <a:pt x="924" y="695"/>
                    <a:pt x="854" y="801"/>
                    <a:pt x="756" y="870"/>
                  </a:cubicBezTo>
                  <a:cubicBezTo>
                    <a:pt x="664" y="936"/>
                    <a:pt x="548" y="967"/>
                    <a:pt x="436" y="956"/>
                  </a:cubicBezTo>
                  <a:cubicBezTo>
                    <a:pt x="318" y="946"/>
                    <a:pt x="206" y="890"/>
                    <a:pt x="127" y="804"/>
                  </a:cubicBezTo>
                  <a:cubicBezTo>
                    <a:pt x="50" y="721"/>
                    <a:pt x="5" y="612"/>
                    <a:pt x="0" y="500"/>
                  </a:cubicBezTo>
                  <a:cubicBezTo>
                    <a:pt x="0" y="464"/>
                    <a:pt x="0" y="464"/>
                    <a:pt x="0" y="464"/>
                  </a:cubicBezTo>
                  <a:cubicBezTo>
                    <a:pt x="4" y="347"/>
                    <a:pt x="52" y="232"/>
                    <a:pt x="134" y="147"/>
                  </a:cubicBezTo>
                  <a:close/>
                  <a:moveTo>
                    <a:pt x="441" y="99"/>
                  </a:moveTo>
                  <a:cubicBezTo>
                    <a:pt x="375" y="106"/>
                    <a:pt x="311" y="129"/>
                    <a:pt x="258" y="168"/>
                  </a:cubicBezTo>
                  <a:cubicBezTo>
                    <a:pt x="189" y="217"/>
                    <a:pt x="137" y="289"/>
                    <a:pt x="113" y="371"/>
                  </a:cubicBezTo>
                  <a:cubicBezTo>
                    <a:pt x="86" y="461"/>
                    <a:pt x="94" y="562"/>
                    <a:pt x="136" y="646"/>
                  </a:cubicBezTo>
                  <a:cubicBezTo>
                    <a:pt x="176" y="731"/>
                    <a:pt x="249" y="799"/>
                    <a:pt x="336" y="833"/>
                  </a:cubicBezTo>
                  <a:cubicBezTo>
                    <a:pt x="423" y="869"/>
                    <a:pt x="524" y="870"/>
                    <a:pt x="612" y="837"/>
                  </a:cubicBezTo>
                  <a:cubicBezTo>
                    <a:pt x="701" y="804"/>
                    <a:pt x="776" y="737"/>
                    <a:pt x="819" y="653"/>
                  </a:cubicBezTo>
                  <a:cubicBezTo>
                    <a:pt x="863" y="568"/>
                    <a:pt x="872" y="466"/>
                    <a:pt x="846" y="374"/>
                  </a:cubicBezTo>
                  <a:cubicBezTo>
                    <a:pt x="820" y="284"/>
                    <a:pt x="760" y="204"/>
                    <a:pt x="680" y="154"/>
                  </a:cubicBezTo>
                  <a:cubicBezTo>
                    <a:pt x="609" y="110"/>
                    <a:pt x="524" y="91"/>
                    <a:pt x="441" y="99"/>
                  </a:cubicBezTo>
                  <a:close/>
                </a:path>
              </a:pathLst>
            </a:custGeom>
            <a:noFill/>
            <a:ln w="25400" cap="flat" cmpd="sng">
              <a:solidFill>
                <a:schemeClr val="bg1"/>
              </a:solidFill>
              <a:prstDash val="solid"/>
              <a:round/>
              <a:headEnd type="none" w="med" len="med"/>
              <a:tailEnd type="none" w="med" len="med"/>
            </a:ln>
          </p:spPr>
          <p:txBody>
            <a:bodyPr/>
            <a:p>
              <a:endParaRPr lang="zh-CN" altLang="en-US"/>
            </a:p>
          </p:txBody>
        </p:sp>
        <p:sp>
          <p:nvSpPr>
            <p:cNvPr id="16395" name="Freeform 16"/>
            <p:cNvSpPr>
              <a:spLocks noEditPoints="1"/>
            </p:cNvSpPr>
            <p:nvPr/>
          </p:nvSpPr>
          <p:spPr>
            <a:xfrm>
              <a:off x="310261" y="305356"/>
              <a:ext cx="1238589" cy="1238589"/>
            </a:xfrm>
            <a:custGeom>
              <a:avLst/>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640" h="640">
                  <a:moveTo>
                    <a:pt x="263" y="0"/>
                  </a:moveTo>
                  <a:cubicBezTo>
                    <a:pt x="301" y="0"/>
                    <a:pt x="338" y="0"/>
                    <a:pt x="375" y="0"/>
                  </a:cubicBezTo>
                  <a:cubicBezTo>
                    <a:pt x="375" y="17"/>
                    <a:pt x="375" y="35"/>
                    <a:pt x="375" y="52"/>
                  </a:cubicBezTo>
                  <a:cubicBezTo>
                    <a:pt x="410" y="59"/>
                    <a:pt x="442" y="73"/>
                    <a:pt x="472" y="91"/>
                  </a:cubicBezTo>
                  <a:cubicBezTo>
                    <a:pt x="483" y="79"/>
                    <a:pt x="495" y="67"/>
                    <a:pt x="507" y="56"/>
                  </a:cubicBezTo>
                  <a:cubicBezTo>
                    <a:pt x="533" y="83"/>
                    <a:pt x="560" y="108"/>
                    <a:pt x="586" y="135"/>
                  </a:cubicBezTo>
                  <a:cubicBezTo>
                    <a:pt x="574" y="147"/>
                    <a:pt x="562" y="159"/>
                    <a:pt x="550" y="171"/>
                  </a:cubicBezTo>
                  <a:cubicBezTo>
                    <a:pt x="569" y="199"/>
                    <a:pt x="581" y="230"/>
                    <a:pt x="589" y="263"/>
                  </a:cubicBezTo>
                  <a:cubicBezTo>
                    <a:pt x="606" y="263"/>
                    <a:pt x="623" y="263"/>
                    <a:pt x="640" y="263"/>
                  </a:cubicBezTo>
                  <a:cubicBezTo>
                    <a:pt x="640" y="302"/>
                    <a:pt x="640" y="340"/>
                    <a:pt x="640" y="378"/>
                  </a:cubicBezTo>
                  <a:cubicBezTo>
                    <a:pt x="622" y="378"/>
                    <a:pt x="605" y="378"/>
                    <a:pt x="588" y="378"/>
                  </a:cubicBezTo>
                  <a:cubicBezTo>
                    <a:pt x="580" y="411"/>
                    <a:pt x="567" y="442"/>
                    <a:pt x="548" y="470"/>
                  </a:cubicBezTo>
                  <a:cubicBezTo>
                    <a:pt x="561" y="483"/>
                    <a:pt x="573" y="495"/>
                    <a:pt x="586" y="508"/>
                  </a:cubicBezTo>
                  <a:cubicBezTo>
                    <a:pt x="559" y="534"/>
                    <a:pt x="533" y="560"/>
                    <a:pt x="507" y="587"/>
                  </a:cubicBezTo>
                  <a:cubicBezTo>
                    <a:pt x="494" y="574"/>
                    <a:pt x="481" y="561"/>
                    <a:pt x="468" y="548"/>
                  </a:cubicBezTo>
                  <a:cubicBezTo>
                    <a:pt x="440" y="566"/>
                    <a:pt x="409" y="577"/>
                    <a:pt x="377" y="585"/>
                  </a:cubicBezTo>
                  <a:cubicBezTo>
                    <a:pt x="373" y="603"/>
                    <a:pt x="376" y="622"/>
                    <a:pt x="375" y="640"/>
                  </a:cubicBezTo>
                  <a:cubicBezTo>
                    <a:pt x="338" y="640"/>
                    <a:pt x="301" y="640"/>
                    <a:pt x="263" y="640"/>
                  </a:cubicBezTo>
                  <a:cubicBezTo>
                    <a:pt x="263" y="621"/>
                    <a:pt x="263" y="602"/>
                    <a:pt x="263" y="583"/>
                  </a:cubicBezTo>
                  <a:cubicBezTo>
                    <a:pt x="232" y="575"/>
                    <a:pt x="202" y="563"/>
                    <a:pt x="175" y="545"/>
                  </a:cubicBezTo>
                  <a:cubicBezTo>
                    <a:pt x="161" y="559"/>
                    <a:pt x="148" y="573"/>
                    <a:pt x="134" y="587"/>
                  </a:cubicBezTo>
                  <a:cubicBezTo>
                    <a:pt x="107" y="560"/>
                    <a:pt x="81" y="534"/>
                    <a:pt x="54" y="507"/>
                  </a:cubicBezTo>
                  <a:cubicBezTo>
                    <a:pt x="68" y="494"/>
                    <a:pt x="82" y="480"/>
                    <a:pt x="96" y="466"/>
                  </a:cubicBezTo>
                  <a:cubicBezTo>
                    <a:pt x="79" y="439"/>
                    <a:pt x="66" y="409"/>
                    <a:pt x="59" y="378"/>
                  </a:cubicBezTo>
                  <a:cubicBezTo>
                    <a:pt x="39" y="378"/>
                    <a:pt x="20" y="378"/>
                    <a:pt x="0" y="378"/>
                  </a:cubicBezTo>
                  <a:cubicBezTo>
                    <a:pt x="0" y="340"/>
                    <a:pt x="0" y="302"/>
                    <a:pt x="0" y="263"/>
                  </a:cubicBezTo>
                  <a:cubicBezTo>
                    <a:pt x="19" y="263"/>
                    <a:pt x="39" y="263"/>
                    <a:pt x="58" y="263"/>
                  </a:cubicBezTo>
                  <a:cubicBezTo>
                    <a:pt x="65" y="232"/>
                    <a:pt x="77" y="202"/>
                    <a:pt x="94" y="175"/>
                  </a:cubicBezTo>
                  <a:cubicBezTo>
                    <a:pt x="81" y="161"/>
                    <a:pt x="68" y="148"/>
                    <a:pt x="55" y="135"/>
                  </a:cubicBezTo>
                  <a:cubicBezTo>
                    <a:pt x="81" y="109"/>
                    <a:pt x="107" y="82"/>
                    <a:pt x="134" y="56"/>
                  </a:cubicBezTo>
                  <a:cubicBezTo>
                    <a:pt x="147" y="69"/>
                    <a:pt x="159" y="81"/>
                    <a:pt x="172" y="94"/>
                  </a:cubicBezTo>
                  <a:cubicBezTo>
                    <a:pt x="200" y="75"/>
                    <a:pt x="231" y="62"/>
                    <a:pt x="263" y="54"/>
                  </a:cubicBezTo>
                  <a:cubicBezTo>
                    <a:pt x="263" y="36"/>
                    <a:pt x="263" y="18"/>
                    <a:pt x="263" y="0"/>
                  </a:cubicBezTo>
                  <a:close/>
                  <a:moveTo>
                    <a:pt x="290" y="83"/>
                  </a:moveTo>
                  <a:cubicBezTo>
                    <a:pt x="200" y="93"/>
                    <a:pt x="120" y="158"/>
                    <a:pt x="92" y="244"/>
                  </a:cubicBezTo>
                  <a:cubicBezTo>
                    <a:pt x="72" y="302"/>
                    <a:pt x="75" y="367"/>
                    <a:pt x="102" y="423"/>
                  </a:cubicBezTo>
                  <a:cubicBezTo>
                    <a:pt x="127" y="477"/>
                    <a:pt x="173" y="521"/>
                    <a:pt x="228" y="543"/>
                  </a:cubicBezTo>
                  <a:cubicBezTo>
                    <a:pt x="285" y="567"/>
                    <a:pt x="351" y="567"/>
                    <a:pt x="408" y="544"/>
                  </a:cubicBezTo>
                  <a:cubicBezTo>
                    <a:pt x="461" y="523"/>
                    <a:pt x="505" y="482"/>
                    <a:pt x="532" y="432"/>
                  </a:cubicBezTo>
                  <a:cubicBezTo>
                    <a:pt x="556" y="386"/>
                    <a:pt x="564" y="331"/>
                    <a:pt x="555" y="280"/>
                  </a:cubicBezTo>
                  <a:cubicBezTo>
                    <a:pt x="544" y="215"/>
                    <a:pt x="506" y="157"/>
                    <a:pt x="451" y="121"/>
                  </a:cubicBezTo>
                  <a:cubicBezTo>
                    <a:pt x="404" y="89"/>
                    <a:pt x="346" y="76"/>
                    <a:pt x="290" y="83"/>
                  </a:cubicBezTo>
                  <a:close/>
                </a:path>
              </a:pathLst>
            </a:custGeom>
            <a:solidFill>
              <a:schemeClr val="bg1">
                <a:alpha val="29803"/>
              </a:schemeClr>
            </a:solidFill>
            <a:ln w="9525">
              <a:noFill/>
            </a:ln>
          </p:spPr>
          <p:txBody>
            <a:bodyPr/>
            <a:p>
              <a:endParaRPr lang="zh-CN" altLang="en-US"/>
            </a:p>
          </p:txBody>
        </p:sp>
        <p:sp>
          <p:nvSpPr>
            <p:cNvPr id="16396" name="Freeform 18"/>
            <p:cNvSpPr/>
            <p:nvPr/>
          </p:nvSpPr>
          <p:spPr>
            <a:xfrm>
              <a:off x="145627" y="493670"/>
              <a:ext cx="1573958" cy="861170"/>
            </a:xfrm>
            <a:custGeom>
              <a:avLst/>
              <a:gdLst>
                <a:gd name="txL" fmla="*/ 0 w 445"/>
                <a:gd name="txT" fmla="*/ 0 h 445"/>
                <a:gd name="txR" fmla="*/ 445 w 445"/>
                <a:gd name="txB" fmla="*/ 445 h 44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5" h="445">
                  <a:moveTo>
                    <a:pt x="186" y="10"/>
                  </a:moveTo>
                  <a:cubicBezTo>
                    <a:pt x="240" y="0"/>
                    <a:pt x="297" y="12"/>
                    <a:pt x="343" y="43"/>
                  </a:cubicBezTo>
                  <a:cubicBezTo>
                    <a:pt x="392" y="75"/>
                    <a:pt x="427" y="129"/>
                    <a:pt x="436" y="188"/>
                  </a:cubicBezTo>
                  <a:cubicBezTo>
                    <a:pt x="445" y="238"/>
                    <a:pt x="434" y="291"/>
                    <a:pt x="408" y="334"/>
                  </a:cubicBezTo>
                  <a:cubicBezTo>
                    <a:pt x="380" y="379"/>
                    <a:pt x="336" y="414"/>
                    <a:pt x="285" y="429"/>
                  </a:cubicBezTo>
                  <a:cubicBezTo>
                    <a:pt x="230" y="445"/>
                    <a:pt x="169" y="439"/>
                    <a:pt x="118" y="411"/>
                  </a:cubicBezTo>
                  <a:cubicBezTo>
                    <a:pt x="66" y="382"/>
                    <a:pt x="27" y="330"/>
                    <a:pt x="14" y="272"/>
                  </a:cubicBezTo>
                  <a:cubicBezTo>
                    <a:pt x="0" y="216"/>
                    <a:pt x="11" y="154"/>
                    <a:pt x="42" y="105"/>
                  </a:cubicBezTo>
                  <a:cubicBezTo>
                    <a:pt x="74" y="55"/>
                    <a:pt x="128" y="20"/>
                    <a:pt x="186" y="10"/>
                  </a:cubicBezTo>
                  <a:close/>
                </a:path>
              </a:pathLst>
            </a:custGeom>
            <a:noFill/>
            <a:ln w="9525">
              <a:noFill/>
            </a:ln>
          </p:spPr>
          <p:txBody>
            <a:bodyPr anchor="ctr"/>
            <a:p>
              <a:pPr algn="ctr"/>
              <a:r>
                <a:rPr lang="en-US" altLang="zh-CN" sz="2000" dirty="0">
                  <a:solidFill>
                    <a:srgbClr val="FFFFFF"/>
                  </a:solidFill>
                  <a:latin typeface="Arial" panose="020B0604020202020204" pitchFamily="34" charset="0"/>
                  <a:ea typeface="宋体" panose="02010600030101010101" pitchFamily="2" charset="-122"/>
                </a:rPr>
                <a:t>Weather</a:t>
              </a:r>
              <a:endParaRPr lang="zh-CN" altLang="en-US" sz="2000" dirty="0">
                <a:solidFill>
                  <a:srgbClr val="FFFFFF"/>
                </a:solidFill>
                <a:latin typeface="Arial" panose="020B0604020202020204" pitchFamily="34" charset="0"/>
                <a:ea typeface="宋体" panose="02010600030101010101" pitchFamily="2" charset="-122"/>
              </a:endParaRPr>
            </a:p>
          </p:txBody>
        </p:sp>
      </p:grpSp>
      <p:grpSp>
        <p:nvGrpSpPr>
          <p:cNvPr id="16397" name="Group 21"/>
          <p:cNvGrpSpPr/>
          <p:nvPr/>
        </p:nvGrpSpPr>
        <p:grpSpPr>
          <a:xfrm>
            <a:off x="4592638" y="2867025"/>
            <a:ext cx="1419225" cy="1393825"/>
            <a:chOff x="0" y="0"/>
            <a:chExt cx="1890994" cy="1857884"/>
          </a:xfrm>
        </p:grpSpPr>
        <p:sp>
          <p:nvSpPr>
            <p:cNvPr id="16398" name="Freeform 17"/>
            <p:cNvSpPr>
              <a:spLocks noEditPoints="1"/>
            </p:cNvSpPr>
            <p:nvPr/>
          </p:nvSpPr>
          <p:spPr>
            <a:xfrm>
              <a:off x="310260" y="309034"/>
              <a:ext cx="1238589" cy="1239816"/>
            </a:xfrm>
            <a:custGeom>
              <a:avLst/>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640" h="640">
                  <a:moveTo>
                    <a:pt x="263" y="0"/>
                  </a:moveTo>
                  <a:cubicBezTo>
                    <a:pt x="302" y="0"/>
                    <a:pt x="340" y="0"/>
                    <a:pt x="378" y="0"/>
                  </a:cubicBezTo>
                  <a:cubicBezTo>
                    <a:pt x="378" y="18"/>
                    <a:pt x="378" y="36"/>
                    <a:pt x="378" y="54"/>
                  </a:cubicBezTo>
                  <a:cubicBezTo>
                    <a:pt x="410" y="62"/>
                    <a:pt x="441" y="75"/>
                    <a:pt x="469" y="94"/>
                  </a:cubicBezTo>
                  <a:cubicBezTo>
                    <a:pt x="482" y="82"/>
                    <a:pt x="494" y="68"/>
                    <a:pt x="507" y="56"/>
                  </a:cubicBezTo>
                  <a:cubicBezTo>
                    <a:pt x="533" y="83"/>
                    <a:pt x="560" y="109"/>
                    <a:pt x="586" y="135"/>
                  </a:cubicBezTo>
                  <a:cubicBezTo>
                    <a:pt x="573" y="148"/>
                    <a:pt x="561" y="161"/>
                    <a:pt x="547" y="174"/>
                  </a:cubicBezTo>
                  <a:cubicBezTo>
                    <a:pt x="564" y="202"/>
                    <a:pt x="577" y="232"/>
                    <a:pt x="584" y="265"/>
                  </a:cubicBezTo>
                  <a:cubicBezTo>
                    <a:pt x="602" y="268"/>
                    <a:pt x="621" y="265"/>
                    <a:pt x="640" y="266"/>
                  </a:cubicBezTo>
                  <a:cubicBezTo>
                    <a:pt x="640" y="303"/>
                    <a:pt x="640" y="341"/>
                    <a:pt x="640" y="378"/>
                  </a:cubicBezTo>
                  <a:cubicBezTo>
                    <a:pt x="621" y="378"/>
                    <a:pt x="602" y="378"/>
                    <a:pt x="583" y="378"/>
                  </a:cubicBezTo>
                  <a:cubicBezTo>
                    <a:pt x="576" y="410"/>
                    <a:pt x="563" y="440"/>
                    <a:pt x="546" y="468"/>
                  </a:cubicBezTo>
                  <a:cubicBezTo>
                    <a:pt x="560" y="481"/>
                    <a:pt x="573" y="494"/>
                    <a:pt x="586" y="508"/>
                  </a:cubicBezTo>
                  <a:cubicBezTo>
                    <a:pt x="560" y="534"/>
                    <a:pt x="533" y="560"/>
                    <a:pt x="507" y="587"/>
                  </a:cubicBezTo>
                  <a:cubicBezTo>
                    <a:pt x="494" y="574"/>
                    <a:pt x="481" y="561"/>
                    <a:pt x="468" y="548"/>
                  </a:cubicBezTo>
                  <a:cubicBezTo>
                    <a:pt x="439" y="564"/>
                    <a:pt x="410" y="578"/>
                    <a:pt x="378" y="585"/>
                  </a:cubicBezTo>
                  <a:cubicBezTo>
                    <a:pt x="378" y="604"/>
                    <a:pt x="378" y="622"/>
                    <a:pt x="378" y="640"/>
                  </a:cubicBezTo>
                  <a:cubicBezTo>
                    <a:pt x="340" y="640"/>
                    <a:pt x="302" y="640"/>
                    <a:pt x="263" y="640"/>
                  </a:cubicBezTo>
                  <a:cubicBezTo>
                    <a:pt x="263" y="622"/>
                    <a:pt x="263" y="605"/>
                    <a:pt x="263" y="587"/>
                  </a:cubicBezTo>
                  <a:cubicBezTo>
                    <a:pt x="231" y="580"/>
                    <a:pt x="200" y="568"/>
                    <a:pt x="172" y="550"/>
                  </a:cubicBezTo>
                  <a:cubicBezTo>
                    <a:pt x="159" y="562"/>
                    <a:pt x="147" y="574"/>
                    <a:pt x="135" y="587"/>
                  </a:cubicBezTo>
                  <a:cubicBezTo>
                    <a:pt x="108" y="561"/>
                    <a:pt x="82" y="534"/>
                    <a:pt x="55" y="508"/>
                  </a:cubicBezTo>
                  <a:cubicBezTo>
                    <a:pt x="67" y="496"/>
                    <a:pt x="79" y="484"/>
                    <a:pt x="91" y="472"/>
                  </a:cubicBezTo>
                  <a:cubicBezTo>
                    <a:pt x="72" y="443"/>
                    <a:pt x="59" y="411"/>
                    <a:pt x="51" y="378"/>
                  </a:cubicBezTo>
                  <a:cubicBezTo>
                    <a:pt x="34" y="378"/>
                    <a:pt x="17" y="378"/>
                    <a:pt x="0" y="378"/>
                  </a:cubicBezTo>
                  <a:cubicBezTo>
                    <a:pt x="0" y="341"/>
                    <a:pt x="0" y="303"/>
                    <a:pt x="0" y="266"/>
                  </a:cubicBezTo>
                  <a:cubicBezTo>
                    <a:pt x="17" y="266"/>
                    <a:pt x="33" y="266"/>
                    <a:pt x="50" y="266"/>
                  </a:cubicBezTo>
                  <a:cubicBezTo>
                    <a:pt x="57" y="232"/>
                    <a:pt x="70" y="199"/>
                    <a:pt x="90" y="171"/>
                  </a:cubicBezTo>
                  <a:cubicBezTo>
                    <a:pt x="79" y="158"/>
                    <a:pt x="67" y="147"/>
                    <a:pt x="55" y="136"/>
                  </a:cubicBezTo>
                  <a:cubicBezTo>
                    <a:pt x="81" y="109"/>
                    <a:pt x="108" y="82"/>
                    <a:pt x="135" y="56"/>
                  </a:cubicBezTo>
                  <a:cubicBezTo>
                    <a:pt x="146" y="67"/>
                    <a:pt x="157" y="79"/>
                    <a:pt x="169" y="90"/>
                  </a:cubicBezTo>
                  <a:cubicBezTo>
                    <a:pt x="174" y="89"/>
                    <a:pt x="178" y="85"/>
                    <a:pt x="183" y="83"/>
                  </a:cubicBezTo>
                  <a:cubicBezTo>
                    <a:pt x="208" y="68"/>
                    <a:pt x="235" y="59"/>
                    <a:pt x="263" y="53"/>
                  </a:cubicBezTo>
                  <a:cubicBezTo>
                    <a:pt x="263" y="35"/>
                    <a:pt x="263" y="18"/>
                    <a:pt x="263" y="0"/>
                  </a:cubicBezTo>
                  <a:close/>
                  <a:moveTo>
                    <a:pt x="293" y="82"/>
                  </a:moveTo>
                  <a:cubicBezTo>
                    <a:pt x="201" y="91"/>
                    <a:pt x="118" y="158"/>
                    <a:pt x="90" y="247"/>
                  </a:cubicBezTo>
                  <a:cubicBezTo>
                    <a:pt x="71" y="308"/>
                    <a:pt x="76" y="377"/>
                    <a:pt x="107" y="433"/>
                  </a:cubicBezTo>
                  <a:cubicBezTo>
                    <a:pt x="133" y="483"/>
                    <a:pt x="178" y="524"/>
                    <a:pt x="232" y="544"/>
                  </a:cubicBezTo>
                  <a:cubicBezTo>
                    <a:pt x="288" y="566"/>
                    <a:pt x="352" y="566"/>
                    <a:pt x="408" y="544"/>
                  </a:cubicBezTo>
                  <a:cubicBezTo>
                    <a:pt x="461" y="523"/>
                    <a:pt x="505" y="482"/>
                    <a:pt x="532" y="432"/>
                  </a:cubicBezTo>
                  <a:cubicBezTo>
                    <a:pt x="559" y="380"/>
                    <a:pt x="566" y="317"/>
                    <a:pt x="551" y="260"/>
                  </a:cubicBezTo>
                  <a:cubicBezTo>
                    <a:pt x="536" y="202"/>
                    <a:pt x="499" y="151"/>
                    <a:pt x="449" y="119"/>
                  </a:cubicBezTo>
                  <a:cubicBezTo>
                    <a:pt x="403" y="89"/>
                    <a:pt x="347" y="76"/>
                    <a:pt x="293" y="82"/>
                  </a:cubicBezTo>
                  <a:close/>
                </a:path>
              </a:pathLst>
            </a:custGeom>
            <a:solidFill>
              <a:schemeClr val="bg1">
                <a:alpha val="29803"/>
              </a:schemeClr>
            </a:solidFill>
            <a:ln w="9525">
              <a:noFill/>
            </a:ln>
          </p:spPr>
          <p:txBody>
            <a:bodyPr/>
            <a:p>
              <a:endParaRPr lang="zh-CN" altLang="en-US"/>
            </a:p>
          </p:txBody>
        </p:sp>
        <p:sp>
          <p:nvSpPr>
            <p:cNvPr id="16399" name="Freeform 19"/>
            <p:cNvSpPr/>
            <p:nvPr/>
          </p:nvSpPr>
          <p:spPr>
            <a:xfrm>
              <a:off x="501567" y="505246"/>
              <a:ext cx="855975" cy="853523"/>
            </a:xfrm>
            <a:custGeom>
              <a:avLst/>
              <a:gdLst>
                <a:gd name="txL" fmla="*/ 0 w 442"/>
                <a:gd name="txT" fmla="*/ 0 h 441"/>
                <a:gd name="txR" fmla="*/ 442 w 442"/>
                <a:gd name="txB" fmla="*/ 441 h 44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42" h="441">
                  <a:moveTo>
                    <a:pt x="182" y="9"/>
                  </a:moveTo>
                  <a:cubicBezTo>
                    <a:pt x="233" y="0"/>
                    <a:pt x="287" y="9"/>
                    <a:pt x="332" y="36"/>
                  </a:cubicBezTo>
                  <a:cubicBezTo>
                    <a:pt x="384" y="68"/>
                    <a:pt x="422" y="122"/>
                    <a:pt x="432" y="183"/>
                  </a:cubicBezTo>
                  <a:cubicBezTo>
                    <a:pt x="442" y="235"/>
                    <a:pt x="431" y="291"/>
                    <a:pt x="402" y="336"/>
                  </a:cubicBezTo>
                  <a:cubicBezTo>
                    <a:pt x="368" y="391"/>
                    <a:pt x="309" y="428"/>
                    <a:pt x="245" y="435"/>
                  </a:cubicBezTo>
                  <a:cubicBezTo>
                    <a:pt x="193" y="441"/>
                    <a:pt x="138" y="427"/>
                    <a:pt x="95" y="396"/>
                  </a:cubicBezTo>
                  <a:cubicBezTo>
                    <a:pt x="47" y="362"/>
                    <a:pt x="13" y="307"/>
                    <a:pt x="6" y="247"/>
                  </a:cubicBezTo>
                  <a:cubicBezTo>
                    <a:pt x="0" y="196"/>
                    <a:pt x="13" y="142"/>
                    <a:pt x="42" y="100"/>
                  </a:cubicBezTo>
                  <a:cubicBezTo>
                    <a:pt x="74" y="52"/>
                    <a:pt x="126" y="19"/>
                    <a:pt x="182" y="9"/>
                  </a:cubicBezTo>
                  <a:close/>
                </a:path>
              </a:pathLst>
            </a:custGeom>
            <a:noFill/>
            <a:ln w="9525">
              <a:noFill/>
            </a:ln>
          </p:spPr>
          <p:txBody>
            <a:bodyPr anchor="ctr"/>
            <a:p>
              <a:pPr algn="ctr"/>
              <a:r>
                <a:rPr lang="en-US" sz="2800" dirty="0">
                  <a:solidFill>
                    <a:srgbClr val="FFFFFF"/>
                  </a:solidFill>
                  <a:latin typeface="Arial" panose="020B0604020202020204" pitchFamily="34" charset="0"/>
                  <a:ea typeface="宋体" panose="02010600030101010101" pitchFamily="2" charset="-122"/>
                </a:rPr>
                <a:t>Air</a:t>
              </a:r>
              <a:endParaRPr lang="en-US" sz="2800" dirty="0">
                <a:solidFill>
                  <a:srgbClr val="FFFFFF"/>
                </a:solidFill>
                <a:latin typeface="Arial" panose="020B0604020202020204" pitchFamily="34" charset="0"/>
                <a:ea typeface="宋体" panose="02010600030101010101" pitchFamily="2" charset="-122"/>
              </a:endParaRPr>
            </a:p>
          </p:txBody>
        </p:sp>
        <p:sp>
          <p:nvSpPr>
            <p:cNvPr id="16400" name="Freeform 24"/>
            <p:cNvSpPr>
              <a:spLocks noEditPoints="1"/>
            </p:cNvSpPr>
            <p:nvPr/>
          </p:nvSpPr>
          <p:spPr>
            <a:xfrm>
              <a:off x="0" y="0"/>
              <a:ext cx="1890994" cy="1857884"/>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977" h="960">
                  <a:moveTo>
                    <a:pt x="0" y="2"/>
                  </a:moveTo>
                  <a:cubicBezTo>
                    <a:pt x="137" y="2"/>
                    <a:pt x="275" y="2"/>
                    <a:pt x="412" y="2"/>
                  </a:cubicBezTo>
                  <a:cubicBezTo>
                    <a:pt x="462" y="2"/>
                    <a:pt x="511" y="0"/>
                    <a:pt x="560" y="9"/>
                  </a:cubicBezTo>
                  <a:cubicBezTo>
                    <a:pt x="680" y="29"/>
                    <a:pt x="791" y="98"/>
                    <a:pt x="864" y="196"/>
                  </a:cubicBezTo>
                  <a:cubicBezTo>
                    <a:pt x="946" y="305"/>
                    <a:pt x="977" y="451"/>
                    <a:pt x="946" y="584"/>
                  </a:cubicBezTo>
                  <a:cubicBezTo>
                    <a:pt x="919" y="713"/>
                    <a:pt x="835" y="828"/>
                    <a:pt x="721" y="894"/>
                  </a:cubicBezTo>
                  <a:cubicBezTo>
                    <a:pt x="648" y="937"/>
                    <a:pt x="564" y="959"/>
                    <a:pt x="479" y="960"/>
                  </a:cubicBezTo>
                  <a:cubicBezTo>
                    <a:pt x="477" y="960"/>
                    <a:pt x="477" y="960"/>
                    <a:pt x="477" y="960"/>
                  </a:cubicBezTo>
                  <a:cubicBezTo>
                    <a:pt x="419" y="959"/>
                    <a:pt x="360" y="949"/>
                    <a:pt x="305" y="927"/>
                  </a:cubicBezTo>
                  <a:cubicBezTo>
                    <a:pt x="221" y="895"/>
                    <a:pt x="146" y="837"/>
                    <a:pt x="92" y="764"/>
                  </a:cubicBezTo>
                  <a:cubicBezTo>
                    <a:pt x="33" y="683"/>
                    <a:pt x="0" y="584"/>
                    <a:pt x="0" y="484"/>
                  </a:cubicBezTo>
                  <a:cubicBezTo>
                    <a:pt x="0" y="323"/>
                    <a:pt x="0" y="163"/>
                    <a:pt x="0" y="2"/>
                  </a:cubicBezTo>
                  <a:close/>
                  <a:moveTo>
                    <a:pt x="422" y="103"/>
                  </a:moveTo>
                  <a:cubicBezTo>
                    <a:pt x="315" y="118"/>
                    <a:pt x="216" y="183"/>
                    <a:pt x="158" y="274"/>
                  </a:cubicBezTo>
                  <a:cubicBezTo>
                    <a:pt x="110" y="347"/>
                    <a:pt x="89" y="437"/>
                    <a:pt x="100" y="524"/>
                  </a:cubicBezTo>
                  <a:cubicBezTo>
                    <a:pt x="109" y="616"/>
                    <a:pt x="155" y="703"/>
                    <a:pt x="224" y="764"/>
                  </a:cubicBezTo>
                  <a:cubicBezTo>
                    <a:pt x="285" y="820"/>
                    <a:pt x="365" y="855"/>
                    <a:pt x="448" y="861"/>
                  </a:cubicBezTo>
                  <a:cubicBezTo>
                    <a:pt x="530" y="868"/>
                    <a:pt x="614" y="847"/>
                    <a:pt x="683" y="803"/>
                  </a:cubicBezTo>
                  <a:cubicBezTo>
                    <a:pt x="754" y="758"/>
                    <a:pt x="810" y="689"/>
                    <a:pt x="838" y="610"/>
                  </a:cubicBezTo>
                  <a:cubicBezTo>
                    <a:pt x="866" y="533"/>
                    <a:pt x="868" y="446"/>
                    <a:pt x="844" y="368"/>
                  </a:cubicBezTo>
                  <a:cubicBezTo>
                    <a:pt x="815" y="275"/>
                    <a:pt x="750" y="194"/>
                    <a:pt x="665" y="147"/>
                  </a:cubicBezTo>
                  <a:cubicBezTo>
                    <a:pt x="592" y="106"/>
                    <a:pt x="505" y="91"/>
                    <a:pt x="422" y="103"/>
                  </a:cubicBezTo>
                  <a:close/>
                </a:path>
              </a:pathLst>
            </a:custGeom>
            <a:noFill/>
            <a:ln w="25400" cap="flat" cmpd="sng">
              <a:solidFill>
                <a:schemeClr val="bg1"/>
              </a:solidFill>
              <a:prstDash val="solid"/>
              <a:round/>
              <a:headEnd type="none" w="med" len="med"/>
              <a:tailEnd type="none" w="med" len="med"/>
            </a:ln>
          </p:spPr>
          <p:txBody>
            <a:bodyPr/>
            <a:p>
              <a:endParaRPr lang="zh-CN" altLang="en-US"/>
            </a:p>
          </p:txBody>
        </p:sp>
      </p:grpSp>
      <p:grpSp>
        <p:nvGrpSpPr>
          <p:cNvPr id="16401" name="Group 25"/>
          <p:cNvGrpSpPr/>
          <p:nvPr/>
        </p:nvGrpSpPr>
        <p:grpSpPr>
          <a:xfrm>
            <a:off x="6088063" y="1617663"/>
            <a:ext cx="2573337" cy="1094855"/>
            <a:chOff x="0" y="0"/>
            <a:chExt cx="2674843" cy="1459746"/>
          </a:xfrm>
        </p:grpSpPr>
        <p:sp>
          <p:nvSpPr>
            <p:cNvPr id="16402" name="文本框 33"/>
            <p:cNvSpPr txBox="1"/>
            <p:nvPr/>
          </p:nvSpPr>
          <p:spPr>
            <a:xfrm>
              <a:off x="0" y="0"/>
              <a:ext cx="2674843" cy="347119"/>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公交车实时数据</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6403" name="文本框 14"/>
            <p:cNvSpPr txBox="1"/>
            <p:nvPr/>
          </p:nvSpPr>
          <p:spPr>
            <a:xfrm>
              <a:off x="0" y="353199"/>
              <a:ext cx="2674843" cy="1106547"/>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设备号码 线路编码 站点编码 </a:t>
              </a:r>
              <a:endParaRPr lang="zh-CN" sz="1200" dirty="0">
                <a:solidFill>
                  <a:schemeClr val="bg1"/>
                </a:solidFill>
                <a:latin typeface="微软雅黑 Light" panose="020B0502040204020203" charset="-122"/>
                <a:ea typeface="微软雅黑 Light" panose="020B0502040204020203" charset="-122"/>
              </a:endParaRPr>
            </a:p>
            <a:p>
              <a:r>
                <a:rPr lang="zh-CN" sz="1200" dirty="0">
                  <a:solidFill>
                    <a:schemeClr val="bg1"/>
                  </a:solidFill>
                  <a:latin typeface="微软雅黑 Light" panose="020B0502040204020203" charset="-122"/>
                  <a:ea typeface="微软雅黑 Light" panose="020B0502040204020203" charset="-122"/>
                </a:rPr>
                <a:t>协议编号 进出站状态 方向 </a:t>
              </a:r>
              <a:endParaRPr lang="zh-CN" sz="1200" dirty="0">
                <a:solidFill>
                  <a:schemeClr val="bg1"/>
                </a:solidFill>
                <a:latin typeface="微软雅黑 Light" panose="020B0502040204020203" charset="-122"/>
                <a:ea typeface="微软雅黑 Light" panose="020B0502040204020203" charset="-122"/>
              </a:endParaRPr>
            </a:p>
            <a:p>
              <a:r>
                <a:rPr lang="zh-CN" sz="1200" u="sng" dirty="0">
                  <a:solidFill>
                    <a:schemeClr val="bg1"/>
                  </a:solidFill>
                  <a:latin typeface="微软雅黑 Light" panose="020B0502040204020203" charset="-122"/>
                  <a:ea typeface="微软雅黑 Light" panose="020B0502040204020203" charset="-122"/>
                </a:rPr>
                <a:t>车载上报时间</a:t>
              </a:r>
              <a:endParaRPr lang="zh-CN" sz="1200" u="sng" dirty="0">
                <a:solidFill>
                  <a:schemeClr val="bg1"/>
                </a:solidFill>
                <a:latin typeface="微软雅黑 Light" panose="020B0502040204020203" charset="-122"/>
                <a:ea typeface="微软雅黑 Light" panose="020B0502040204020203" charset="-122"/>
              </a:endParaRPr>
            </a:p>
            <a:p>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联立</a:t>
              </a:r>
              <a:r>
                <a:rPr lang="en-US" altLang="zh-CN" sz="1200" dirty="0">
                  <a:solidFill>
                    <a:schemeClr val="bg1"/>
                  </a:solidFill>
                  <a:latin typeface="微软雅黑 Light" panose="020B0502040204020203" charset="-122"/>
                  <a:ea typeface="微软雅黑 Light" panose="020B0502040204020203" charset="-122"/>
                </a:rPr>
                <a:t>StationInfo)</a:t>
              </a:r>
              <a:r>
                <a:rPr lang="zh-CN" altLang="en-US" sz="1200" u="sng" dirty="0">
                  <a:solidFill>
                    <a:schemeClr val="bg1"/>
                  </a:solidFill>
                  <a:latin typeface="微软雅黑 Light" panose="020B0502040204020203" charset="-122"/>
                  <a:ea typeface="微软雅黑 Light" panose="020B0502040204020203" charset="-122"/>
                </a:rPr>
                <a:t>站点经度</a:t>
              </a:r>
              <a:r>
                <a:rPr lang="zh-CN" altLang="en-US" sz="1200" dirty="0">
                  <a:solidFill>
                    <a:schemeClr val="bg1"/>
                  </a:solidFill>
                  <a:latin typeface="微软雅黑 Light" panose="020B0502040204020203" charset="-122"/>
                  <a:ea typeface="微软雅黑 Light" panose="020B0502040204020203" charset="-122"/>
                </a:rPr>
                <a:t> </a:t>
              </a:r>
              <a:r>
                <a:rPr lang="zh-CN" altLang="en-US" sz="1200" u="sng" dirty="0">
                  <a:solidFill>
                    <a:schemeClr val="bg1"/>
                  </a:solidFill>
                  <a:latin typeface="微软雅黑 Light" panose="020B0502040204020203" charset="-122"/>
                  <a:ea typeface="微软雅黑 Light" panose="020B0502040204020203" charset="-122"/>
                </a:rPr>
                <a:t>纬度</a:t>
              </a:r>
              <a:endParaRPr lang="zh-CN" altLang="en-US" sz="1200" u="sng" dirty="0">
                <a:solidFill>
                  <a:schemeClr val="bg1"/>
                </a:solidFill>
                <a:latin typeface="微软雅黑 Light" panose="020B0502040204020203" charset="-122"/>
                <a:ea typeface="微软雅黑 Light" panose="020B0502040204020203" charset="-122"/>
              </a:endParaRPr>
            </a:p>
          </p:txBody>
        </p:sp>
      </p:grpSp>
      <p:grpSp>
        <p:nvGrpSpPr>
          <p:cNvPr id="16404" name="Group 28"/>
          <p:cNvGrpSpPr/>
          <p:nvPr/>
        </p:nvGrpSpPr>
        <p:grpSpPr>
          <a:xfrm>
            <a:off x="6088063" y="3086100"/>
            <a:ext cx="2573337" cy="725285"/>
            <a:chOff x="0" y="0"/>
            <a:chExt cx="2674843" cy="967007"/>
          </a:xfrm>
        </p:grpSpPr>
        <p:sp>
          <p:nvSpPr>
            <p:cNvPr id="16405" name="文本框 33"/>
            <p:cNvSpPr txBox="1"/>
            <p:nvPr/>
          </p:nvSpPr>
          <p:spPr>
            <a:xfrm>
              <a:off x="0" y="0"/>
              <a:ext cx="2674843" cy="347119"/>
            </a:xfrm>
            <a:prstGeom prst="rect">
              <a:avLst/>
            </a:prstGeom>
            <a:noFill/>
            <a:ln w="9525">
              <a:noFill/>
            </a:ln>
          </p:spPr>
          <p:txBody>
            <a:bodyPr anchor="t">
              <a:spAutoFit/>
            </a:bodyPr>
            <a:p>
              <a:r>
                <a:rPr lang="en-US" altLang="zh-CN" sz="1100" b="1" dirty="0">
                  <a:solidFill>
                    <a:schemeClr val="bg1"/>
                  </a:solidFill>
                  <a:latin typeface="微软雅黑" panose="020B0503020204020204" pitchFamily="34" charset="-122"/>
                  <a:ea typeface="微软雅黑" panose="020B0503020204020204" pitchFamily="34" charset="-122"/>
                </a:rPr>
                <a:t>AQI</a:t>
              </a:r>
              <a:r>
                <a:rPr lang="zh-CN" altLang="en-US" sz="1100" b="1" dirty="0">
                  <a:solidFill>
                    <a:schemeClr val="bg1"/>
                  </a:solidFill>
                  <a:latin typeface="微软雅黑" panose="020B0503020204020204" pitchFamily="34" charset="-122"/>
                  <a:ea typeface="微软雅黑" panose="020B0503020204020204" pitchFamily="34" charset="-122"/>
                </a:rPr>
                <a:t>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406" name="文本框 14"/>
            <p:cNvSpPr txBox="1"/>
            <p:nvPr/>
          </p:nvSpPr>
          <p:spPr>
            <a:xfrm>
              <a:off x="0" y="353199"/>
              <a:ext cx="2674843" cy="613808"/>
            </a:xfrm>
            <a:prstGeom prst="rect">
              <a:avLst/>
            </a:prstGeom>
            <a:noFill/>
            <a:ln w="9525">
              <a:noFill/>
            </a:ln>
          </p:spPr>
          <p:txBody>
            <a:bodyPr anchor="t">
              <a:spAutoFit/>
            </a:bodyPr>
            <a:p>
              <a:r>
                <a:rPr lang="zh-CN" sz="1200" dirty="0">
                  <a:solidFill>
                    <a:schemeClr val="bg1"/>
                  </a:solidFill>
                  <a:latin typeface="微软雅黑 Light" panose="020B0502040204020203" charset="-122"/>
                  <a:ea typeface="微软雅黑 Light" panose="020B0502040204020203" charset="-122"/>
                </a:rPr>
                <a:t>时间 站点</a:t>
              </a:r>
              <a:r>
                <a:rPr lang="en-US" altLang="zh-CN" sz="1200" dirty="0">
                  <a:solidFill>
                    <a:schemeClr val="bg1"/>
                  </a:solidFill>
                  <a:latin typeface="微软雅黑 Light" panose="020B0502040204020203" charset="-122"/>
                  <a:ea typeface="微软雅黑 Light" panose="020B0502040204020203" charset="-122"/>
                </a:rPr>
                <a:t>ID</a:t>
              </a:r>
              <a:r>
                <a:rPr lang="zh-CN" sz="1200" dirty="0">
                  <a:solidFill>
                    <a:schemeClr val="bg1"/>
                  </a:solidFill>
                  <a:latin typeface="微软雅黑 Light" panose="020B0502040204020203" charset="-122"/>
                  <a:ea typeface="微软雅黑 Light" panose="020B0502040204020203" charset="-122"/>
                </a:rPr>
                <a:t> </a:t>
              </a:r>
              <a:r>
                <a:rPr lang="en-US" altLang="zh-CN" sz="1200" dirty="0">
                  <a:solidFill>
                    <a:schemeClr val="bg1"/>
                  </a:solidFill>
                  <a:latin typeface="微软雅黑 Light" panose="020B0502040204020203" charset="-122"/>
                  <a:ea typeface="微软雅黑 Light" panose="020B0502040204020203" charset="-122"/>
                </a:rPr>
                <a:t>AQI </a:t>
              </a:r>
              <a:r>
                <a:rPr lang="zh-CN" altLang="en-US" sz="1200" dirty="0">
                  <a:solidFill>
                    <a:schemeClr val="bg1"/>
                  </a:solidFill>
                  <a:latin typeface="微软雅黑 Light" panose="020B0502040204020203" charset="-122"/>
                  <a:ea typeface="微软雅黑 Light" panose="020B0502040204020203" charset="-122"/>
                </a:rPr>
                <a:t>等级 空气质量</a:t>
              </a:r>
              <a:endParaRPr lang="zh-CN" altLang="en-US" sz="1200" dirty="0">
                <a:solidFill>
                  <a:schemeClr val="bg1"/>
                </a:solidFill>
                <a:latin typeface="微软雅黑 Light" panose="020B0502040204020203" charset="-122"/>
                <a:ea typeface="微软雅黑 Light" panose="020B0502040204020203" charset="-122"/>
              </a:endParaRPr>
            </a:p>
            <a:p>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联立站点表</a:t>
              </a:r>
              <a:r>
                <a:rPr lang="en-US" altLang="zh-CN" sz="1200" dirty="0">
                  <a:solidFill>
                    <a:schemeClr val="bg1"/>
                  </a:solidFill>
                  <a:latin typeface="微软雅黑 Light" panose="020B0502040204020203" charset="-122"/>
                  <a:ea typeface="微软雅黑 Light" panose="020B0502040204020203" charset="-122"/>
                </a:rPr>
                <a:t>)</a:t>
              </a:r>
              <a:r>
                <a:rPr lang="zh-CN" altLang="en-US" sz="1200" dirty="0">
                  <a:solidFill>
                    <a:schemeClr val="bg1"/>
                  </a:solidFill>
                  <a:latin typeface="微软雅黑 Light" panose="020B0502040204020203" charset="-122"/>
                  <a:ea typeface="微软雅黑 Light" panose="020B0502040204020203" charset="-122"/>
                </a:rPr>
                <a:t>站点地址</a:t>
              </a:r>
              <a:endParaRPr lang="zh-CN" altLang="en-US" sz="1200" dirty="0">
                <a:solidFill>
                  <a:schemeClr val="bg1"/>
                </a:solidFill>
                <a:latin typeface="微软雅黑 Light" panose="020B0502040204020203" charset="-122"/>
                <a:ea typeface="微软雅黑 Light" panose="020B0502040204020203" charset="-122"/>
              </a:endParaRPr>
            </a:p>
          </p:txBody>
        </p:sp>
      </p:grpSp>
      <p:grpSp>
        <p:nvGrpSpPr>
          <p:cNvPr id="16407" name="Group 31"/>
          <p:cNvGrpSpPr/>
          <p:nvPr/>
        </p:nvGrpSpPr>
        <p:grpSpPr>
          <a:xfrm>
            <a:off x="727075" y="1617663"/>
            <a:ext cx="2574925" cy="910070"/>
            <a:chOff x="0" y="0"/>
            <a:chExt cx="2674843" cy="1213376"/>
          </a:xfrm>
        </p:grpSpPr>
        <p:sp>
          <p:nvSpPr>
            <p:cNvPr id="16408" name="文本框 33"/>
            <p:cNvSpPr txBox="1"/>
            <p:nvPr/>
          </p:nvSpPr>
          <p:spPr>
            <a:xfrm>
              <a:off x="0" y="0"/>
              <a:ext cx="2674843" cy="347119"/>
            </a:xfrm>
            <a:prstGeom prst="rect">
              <a:avLst/>
            </a:prstGeom>
            <a:noFill/>
            <a:ln w="9525">
              <a:noFill/>
            </a:ln>
          </p:spPr>
          <p:txBody>
            <a:bodyPr anchor="t">
              <a:spAutoFit/>
            </a:bodyPr>
            <a:p>
              <a:r>
                <a:rPr lang="en-US" sz="1100" b="1" dirty="0">
                  <a:solidFill>
                    <a:schemeClr val="bg1"/>
                  </a:solidFill>
                  <a:latin typeface="微软雅黑" panose="020B0503020204020204" pitchFamily="34" charset="-122"/>
                  <a:ea typeface="微软雅黑" panose="020B0503020204020204" pitchFamily="34" charset="-122"/>
                </a:rPr>
                <a:t>Taxi</a:t>
              </a:r>
              <a:r>
                <a:rPr lang="zh-CN" altLang="en-US" sz="1100" b="1" dirty="0">
                  <a:solidFill>
                    <a:schemeClr val="bg1"/>
                  </a:solidFill>
                  <a:latin typeface="微软雅黑" panose="020B0503020204020204" pitchFamily="34" charset="-122"/>
                  <a:ea typeface="微软雅黑" panose="020B0503020204020204" pitchFamily="34" charset="-122"/>
                </a:rPr>
                <a:t>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409" name="文本框 14"/>
            <p:cNvSpPr txBox="1"/>
            <p:nvPr/>
          </p:nvSpPr>
          <p:spPr>
            <a:xfrm>
              <a:off x="0" y="353199"/>
              <a:ext cx="2674843" cy="860177"/>
            </a:xfrm>
            <a:prstGeom prst="rect">
              <a:avLst/>
            </a:prstGeom>
            <a:noFill/>
            <a:ln w="9525">
              <a:noFill/>
            </a:ln>
          </p:spPr>
          <p:txBody>
            <a:bodyPr anchor="t">
              <a:spAutoFit/>
            </a:bodyPr>
            <a:p>
              <a:r>
                <a:rPr lang="zh-CN" altLang="en-US" sz="1200" dirty="0">
                  <a:solidFill>
                    <a:schemeClr val="bg1"/>
                  </a:solidFill>
                  <a:latin typeface="微软雅黑 Light" panose="020B0502040204020203" charset="-122"/>
                  <a:ea typeface="微软雅黑 Light" panose="020B0502040204020203" charset="-122"/>
                </a:rPr>
                <a:t>车</a:t>
              </a:r>
              <a:r>
                <a:rPr lang="en-US" altLang="zh-CN" sz="1200" dirty="0">
                  <a:solidFill>
                    <a:schemeClr val="bg1"/>
                  </a:solidFill>
                  <a:latin typeface="微软雅黑 Light" panose="020B0502040204020203" charset="-122"/>
                  <a:ea typeface="微软雅黑 Light" panose="020B0502040204020203" charset="-122"/>
                </a:rPr>
                <a:t>ID </a:t>
              </a:r>
              <a:r>
                <a:rPr lang="zh-CN" altLang="en-US" sz="1200" dirty="0">
                  <a:solidFill>
                    <a:schemeClr val="bg1"/>
                  </a:solidFill>
                  <a:latin typeface="微软雅黑 Light" panose="020B0502040204020203" charset="-122"/>
                  <a:ea typeface="微软雅黑 Light" panose="020B0502040204020203" charset="-122"/>
                </a:rPr>
                <a:t>报警 空车 顶灯状态 高架</a:t>
              </a:r>
              <a:endParaRPr lang="zh-CN" altLang="en-US" sz="1200" dirty="0">
                <a:solidFill>
                  <a:schemeClr val="bg1"/>
                </a:solidFill>
                <a:latin typeface="微软雅黑 Light" panose="020B0502040204020203" charset="-122"/>
                <a:ea typeface="微软雅黑 Light" panose="020B0502040204020203" charset="-122"/>
              </a:endParaRPr>
            </a:p>
            <a:p>
              <a:r>
                <a:rPr lang="zh-CN" altLang="en-US" sz="1200" dirty="0">
                  <a:solidFill>
                    <a:schemeClr val="bg1"/>
                  </a:solidFill>
                  <a:latin typeface="微软雅黑 Light" panose="020B0502040204020203" charset="-122"/>
                  <a:ea typeface="微软雅黑 Light" panose="020B0502040204020203" charset="-122"/>
                </a:rPr>
                <a:t>刹车 </a:t>
              </a:r>
              <a:r>
                <a:rPr lang="zh-CN" altLang="en-US" sz="1200" u="sng" dirty="0">
                  <a:solidFill>
                    <a:schemeClr val="bg1"/>
                  </a:solidFill>
                  <a:latin typeface="微软雅黑 Light" panose="020B0502040204020203" charset="-122"/>
                  <a:ea typeface="微软雅黑 Light" panose="020B0502040204020203" charset="-122"/>
                </a:rPr>
                <a:t>接收时间</a:t>
              </a:r>
              <a:r>
                <a:rPr lang="zh-CN" altLang="en-US" sz="1200" dirty="0">
                  <a:solidFill>
                    <a:schemeClr val="bg1"/>
                  </a:solidFill>
                  <a:latin typeface="微软雅黑 Light" panose="020B0502040204020203" charset="-122"/>
                  <a:ea typeface="微软雅黑 Light" panose="020B0502040204020203" charset="-122"/>
                </a:rPr>
                <a:t> </a:t>
              </a:r>
              <a:r>
                <a:rPr lang="en-US" altLang="zh-CN" sz="1200" dirty="0">
                  <a:solidFill>
                    <a:schemeClr val="bg1"/>
                  </a:solidFill>
                  <a:latin typeface="微软雅黑 Light" panose="020B0502040204020203" charset="-122"/>
                  <a:ea typeface="微软雅黑 Light" panose="020B0502040204020203" charset="-122"/>
                </a:rPr>
                <a:t>GPS</a:t>
              </a:r>
              <a:r>
                <a:rPr lang="zh-CN" altLang="en-US" sz="1200" dirty="0">
                  <a:solidFill>
                    <a:schemeClr val="bg1"/>
                  </a:solidFill>
                  <a:latin typeface="微软雅黑 Light" panose="020B0502040204020203" charset="-122"/>
                  <a:ea typeface="微软雅黑 Light" panose="020B0502040204020203" charset="-122"/>
                </a:rPr>
                <a:t>测定时间</a:t>
              </a:r>
              <a:endParaRPr lang="zh-CN" altLang="en-US" sz="1200" dirty="0">
                <a:solidFill>
                  <a:schemeClr val="bg1"/>
                </a:solidFill>
                <a:latin typeface="微软雅黑 Light" panose="020B0502040204020203" charset="-122"/>
                <a:ea typeface="微软雅黑 Light" panose="020B0502040204020203" charset="-122"/>
              </a:endParaRPr>
            </a:p>
            <a:p>
              <a:r>
                <a:rPr lang="zh-CN" altLang="en-US" sz="1200" u="sng" dirty="0">
                  <a:solidFill>
                    <a:schemeClr val="bg1"/>
                  </a:solidFill>
                  <a:latin typeface="微软雅黑 Light" panose="020B0502040204020203" charset="-122"/>
                  <a:ea typeface="微软雅黑 Light" panose="020B0502040204020203" charset="-122"/>
                </a:rPr>
                <a:t>经度</a:t>
              </a:r>
              <a:r>
                <a:rPr lang="zh-CN" altLang="en-US" sz="1200" dirty="0">
                  <a:solidFill>
                    <a:schemeClr val="bg1"/>
                  </a:solidFill>
                  <a:latin typeface="微软雅黑 Light" panose="020B0502040204020203" charset="-122"/>
                  <a:ea typeface="微软雅黑 Light" panose="020B0502040204020203" charset="-122"/>
                </a:rPr>
                <a:t> </a:t>
              </a:r>
              <a:r>
                <a:rPr lang="zh-CN" altLang="en-US" sz="1200" u="sng" dirty="0">
                  <a:solidFill>
                    <a:schemeClr val="bg1"/>
                  </a:solidFill>
                  <a:latin typeface="微软雅黑 Light" panose="020B0502040204020203" charset="-122"/>
                  <a:ea typeface="微软雅黑 Light" panose="020B0502040204020203" charset="-122"/>
                </a:rPr>
                <a:t>纬度</a:t>
              </a:r>
              <a:r>
                <a:rPr lang="zh-CN" altLang="en-US" sz="1200" dirty="0">
                  <a:solidFill>
                    <a:schemeClr val="bg1"/>
                  </a:solidFill>
                  <a:latin typeface="微软雅黑 Light" panose="020B0502040204020203" charset="-122"/>
                  <a:ea typeface="微软雅黑 Light" panose="020B0502040204020203" charset="-122"/>
                </a:rPr>
                <a:t> 速度 方向 卫星个数</a:t>
              </a:r>
              <a:endParaRPr lang="zh-CN" altLang="en-US" sz="1200" dirty="0">
                <a:solidFill>
                  <a:schemeClr val="bg1"/>
                </a:solidFill>
                <a:latin typeface="微软雅黑 Light" panose="020B0502040204020203" charset="-122"/>
                <a:ea typeface="微软雅黑 Light" panose="020B0502040204020203" charset="-122"/>
              </a:endParaRPr>
            </a:p>
          </p:txBody>
        </p:sp>
      </p:grpSp>
      <p:grpSp>
        <p:nvGrpSpPr>
          <p:cNvPr id="16410" name="Group 34"/>
          <p:cNvGrpSpPr/>
          <p:nvPr/>
        </p:nvGrpSpPr>
        <p:grpSpPr>
          <a:xfrm>
            <a:off x="727075" y="3086100"/>
            <a:ext cx="2574925" cy="725285"/>
            <a:chOff x="0" y="0"/>
            <a:chExt cx="2674843" cy="967007"/>
          </a:xfrm>
        </p:grpSpPr>
        <p:sp>
          <p:nvSpPr>
            <p:cNvPr id="16411" name="文本框 33"/>
            <p:cNvSpPr txBox="1"/>
            <p:nvPr/>
          </p:nvSpPr>
          <p:spPr>
            <a:xfrm>
              <a:off x="0" y="0"/>
              <a:ext cx="2674843" cy="347119"/>
            </a:xfrm>
            <a:prstGeom prst="rect">
              <a:avLst/>
            </a:prstGeom>
            <a:noFill/>
            <a:ln w="9525">
              <a:noFill/>
            </a:ln>
          </p:spPr>
          <p:txBody>
            <a:bodyPr anchor="t">
              <a:spAutoFit/>
            </a:bodyPr>
            <a:p>
              <a:r>
                <a:rPr lang="zh-CN" sz="1100" b="1" dirty="0">
                  <a:solidFill>
                    <a:schemeClr val="bg1"/>
                  </a:solidFill>
                  <a:latin typeface="微软雅黑" panose="020B0503020204020204" pitchFamily="34" charset="-122"/>
                  <a:ea typeface="微软雅黑" panose="020B0503020204020204" pitchFamily="34" charset="-122"/>
                </a:rPr>
                <a:t>区县自动站实况数据</a:t>
              </a:r>
              <a:endParaRPr lang="zh-CN" sz="1100" b="1" dirty="0">
                <a:solidFill>
                  <a:schemeClr val="bg1"/>
                </a:solidFill>
                <a:latin typeface="微软雅黑" panose="020B0503020204020204" pitchFamily="34" charset="-122"/>
                <a:ea typeface="微软雅黑" panose="020B0503020204020204" pitchFamily="34" charset="-122"/>
              </a:endParaRPr>
            </a:p>
          </p:txBody>
        </p:sp>
        <p:sp>
          <p:nvSpPr>
            <p:cNvPr id="16412" name="文本框 14"/>
            <p:cNvSpPr txBox="1"/>
            <p:nvPr/>
          </p:nvSpPr>
          <p:spPr>
            <a:xfrm>
              <a:off x="0" y="353199"/>
              <a:ext cx="2674843" cy="613808"/>
            </a:xfrm>
            <a:prstGeom prst="rect">
              <a:avLst/>
            </a:prstGeom>
            <a:noFill/>
            <a:ln w="9525">
              <a:noFill/>
            </a:ln>
          </p:spPr>
          <p:txBody>
            <a:bodyPr anchor="t">
              <a:spAutoFit/>
            </a:bodyPr>
            <a:p>
              <a:r>
                <a:rPr lang="zh-CN" sz="1200" u="sng" dirty="0">
                  <a:solidFill>
                    <a:schemeClr val="bg1"/>
                  </a:solidFill>
                  <a:latin typeface="微软雅黑 Light" panose="020B0502040204020203" charset="-122"/>
                  <a:ea typeface="微软雅黑 Light" panose="020B0502040204020203" charset="-122"/>
                </a:rPr>
                <a:t>时间</a:t>
              </a:r>
              <a:r>
                <a:rPr lang="zh-CN" sz="1200" dirty="0">
                  <a:solidFill>
                    <a:schemeClr val="bg1"/>
                  </a:solidFill>
                  <a:latin typeface="微软雅黑 Light" panose="020B0502040204020203" charset="-122"/>
                  <a:ea typeface="微软雅黑 Light" panose="020B0502040204020203" charset="-122"/>
                </a:rPr>
                <a:t> 站点</a:t>
              </a:r>
              <a:r>
                <a:rPr lang="en-US" altLang="zh-CN" sz="1200" dirty="0">
                  <a:solidFill>
                    <a:schemeClr val="bg1"/>
                  </a:solidFill>
                  <a:latin typeface="微软雅黑 Light" panose="020B0502040204020203" charset="-122"/>
                  <a:ea typeface="微软雅黑 Light" panose="020B0502040204020203" charset="-122"/>
                </a:rPr>
                <a:t>ID </a:t>
              </a:r>
              <a:r>
                <a:rPr lang="zh-CN" altLang="en-US" sz="1200" u="sng" dirty="0">
                  <a:solidFill>
                    <a:schemeClr val="bg1"/>
                  </a:solidFill>
                  <a:latin typeface="微软雅黑 Light" panose="020B0502040204020203" charset="-122"/>
                  <a:ea typeface="微软雅黑 Light" panose="020B0502040204020203" charset="-122"/>
                </a:rPr>
                <a:t>站点名称</a:t>
              </a:r>
              <a:r>
                <a:rPr lang="zh-CN" altLang="en-US" sz="1200" dirty="0">
                  <a:solidFill>
                    <a:schemeClr val="bg1"/>
                  </a:solidFill>
                  <a:latin typeface="微软雅黑 Light" panose="020B0502040204020203" charset="-122"/>
                  <a:ea typeface="微软雅黑 Light" panose="020B0502040204020203" charset="-122"/>
                </a:rPr>
                <a:t> 温度 </a:t>
              </a:r>
              <a:endParaRPr lang="zh-CN" altLang="en-US" sz="1200" dirty="0">
                <a:solidFill>
                  <a:schemeClr val="bg1"/>
                </a:solidFill>
                <a:latin typeface="微软雅黑 Light" panose="020B0502040204020203" charset="-122"/>
                <a:ea typeface="微软雅黑 Light" panose="020B0502040204020203" charset="-122"/>
              </a:endParaRPr>
            </a:p>
            <a:p>
              <a:r>
                <a:rPr lang="zh-CN" altLang="en-US" sz="1200" dirty="0">
                  <a:solidFill>
                    <a:schemeClr val="bg1"/>
                  </a:solidFill>
                  <a:latin typeface="微软雅黑 Light" panose="020B0502040204020203" charset="-122"/>
                  <a:ea typeface="微软雅黑 Light" panose="020B0502040204020203" charset="-122"/>
                </a:rPr>
                <a:t>风向 风速 雨量</a:t>
              </a:r>
              <a:endParaRPr lang="zh-CN" altLang="en-US" sz="1200" dirty="0">
                <a:solidFill>
                  <a:schemeClr val="bg1"/>
                </a:solidFill>
                <a:latin typeface="微软雅黑 Light" panose="020B0502040204020203" charset="-122"/>
                <a:ea typeface="微软雅黑 Light" panose="020B0502040204020203" charset="-122"/>
              </a:endParaRPr>
            </a:p>
          </p:txBody>
        </p:sp>
      </p:gr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微信图片_20180103003958"/>
          <p:cNvPicPr>
            <a:picLocks noChangeAspect="1"/>
          </p:cNvPicPr>
          <p:nvPr/>
        </p:nvPicPr>
        <p:blipFill>
          <a:blip r:embed="rId1"/>
          <a:stretch>
            <a:fillRect/>
          </a:stretch>
        </p:blipFill>
        <p:spPr>
          <a:xfrm>
            <a:off x="421640" y="106045"/>
            <a:ext cx="8300085" cy="49314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4917440" y="2013585"/>
            <a:ext cx="4065270" cy="1529715"/>
          </a:xfrm>
          <a:prstGeom prst="rect">
            <a:avLst/>
          </a:prstGeom>
        </p:spPr>
        <p:txBody>
          <a:bodyPr wrap="square" numCol="1" spcCol="360000">
            <a:spAutoFit/>
          </a:bodyPr>
          <a:p>
            <a:pPr defTabSz="608965">
              <a:lnSpc>
                <a:spcPct val="130000"/>
              </a:lnSpc>
            </a:pP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1.</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车辆数据与</a:t>
            </a: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AQI</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有一定的相关性</a:t>
            </a: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endParaRPr>
          </a:p>
          <a:p>
            <a:pPr defTabSz="608965">
              <a:lnSpc>
                <a:spcPct val="130000"/>
              </a:lnSpc>
            </a:pPr>
            <a:endPar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r>
              <a:rPr lang="en-US" altLang="zh-CN" sz="1200" dirty="0" smtClean="0">
                <a:blipFill dpi="0" rotWithShape="1">
                  <a:blip r:embed="rId1"/>
                  <a:srcRect/>
                  <a:stretch>
                    <a:fillRect/>
                  </a:stretch>
                </a:blipFill>
                <a:latin typeface="微软雅黑" panose="020B0503020204020204" pitchFamily="34" charset="-122"/>
                <a:ea typeface="微软雅黑" panose="020B0503020204020204" pitchFamily="34" charset="-122"/>
              </a:rPr>
              <a:t>2.</a:t>
            </a:r>
            <a:r>
              <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sym typeface="+mn-ea"/>
              </a:rPr>
              <a:t>出租车数量与公交车数量变化趋势大致相同</a:t>
            </a: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endParaRPr lang="zh-CN" altLang="en-US" sz="1200" dirty="0" smtClean="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r>
              <a:rPr lang="en-US" altLang="zh-CN" sz="1200" dirty="0">
                <a:blipFill dpi="0" rotWithShape="1">
                  <a:blip r:embed="rId1"/>
                  <a:srcRect/>
                  <a:stretch>
                    <a:fillRect/>
                  </a:stretch>
                </a:blipFill>
                <a:latin typeface="微软雅黑" panose="020B0503020204020204" pitchFamily="34" charset="-122"/>
                <a:ea typeface="微软雅黑" panose="020B0503020204020204" pitchFamily="34" charset="-122"/>
              </a:rPr>
              <a:t>3.</a:t>
            </a:r>
            <a:r>
              <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rPr>
              <a:t>但是在节假日</a:t>
            </a:r>
            <a:r>
              <a:rPr lang="en-US" altLang="zh-CN" sz="1200" dirty="0">
                <a:blipFill dpi="0" rotWithShape="1">
                  <a:blip r:embed="rId1"/>
                  <a:srcRect/>
                  <a:stretch>
                    <a:fillRect/>
                  </a:stretch>
                </a:blipFill>
                <a:latin typeface="微软雅黑" panose="020B0503020204020204" pitchFamily="34" charset="-122"/>
                <a:ea typeface="微软雅黑" panose="020B0503020204020204" pitchFamily="34" charset="-122"/>
              </a:rPr>
              <a:t>,</a:t>
            </a:r>
            <a:r>
              <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rPr>
              <a:t>出租车与公交车数量关系不再严格对应</a:t>
            </a:r>
            <a:endPar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endParaRPr>
          </a:p>
          <a:p>
            <a:pPr defTabSz="608965">
              <a:lnSpc>
                <a:spcPct val="130000"/>
              </a:lnSpc>
            </a:pPr>
            <a:endParaRPr lang="zh-CN" altLang="en-US" sz="1200" dirty="0">
              <a:blipFill dpi="0" rotWithShape="1">
                <a:blip r:embed="rId1"/>
                <a:srcRect/>
                <a:stretch>
                  <a:fillRect/>
                </a:stretch>
              </a:blipFill>
              <a:latin typeface="微软雅黑" panose="020B0503020204020204" pitchFamily="34" charset="-122"/>
              <a:ea typeface="微软雅黑" panose="020B0503020204020204" pitchFamily="34" charset="-122"/>
            </a:endParaRPr>
          </a:p>
        </p:txBody>
      </p:sp>
      <p:sp>
        <p:nvSpPr>
          <p:cNvPr id="10" name="文本框 9"/>
          <p:cNvSpPr txBox="1"/>
          <p:nvPr/>
        </p:nvSpPr>
        <p:spPr>
          <a:xfrm>
            <a:off x="4917230" y="1403308"/>
            <a:ext cx="2452761" cy="491490"/>
          </a:xfrm>
          <a:prstGeom prst="rect">
            <a:avLst/>
          </a:prstGeom>
          <a:noFill/>
        </p:spPr>
        <p:txBody>
          <a:bodyPr wrap="square" rtlCol="0">
            <a:spAutoFit/>
          </a:bodyPr>
          <a:p>
            <a:pPr lvl="0" defTabSz="608965">
              <a:lnSpc>
                <a:spcPct val="130000"/>
              </a:lnSpc>
              <a:defRPr/>
            </a:pPr>
            <a:r>
              <a:rPr kumimoji="1" lang="zh-CN" altLang="en-US" sz="2000" b="1" kern="0" dirty="0">
                <a:blipFill>
                  <a:blip r:embed="rId1"/>
                  <a:stretch>
                    <a:fillRect/>
                  </a:stretch>
                </a:blipFill>
                <a:ea typeface="微软雅黑" panose="020B0503020204020204" pitchFamily="34" charset="-122"/>
              </a:rPr>
              <a:t>车辆数据与</a:t>
            </a:r>
            <a:r>
              <a:rPr kumimoji="1" lang="en-US" altLang="zh-CN" sz="2000" b="1" kern="0" dirty="0">
                <a:blipFill>
                  <a:blip r:embed="rId1"/>
                  <a:stretch>
                    <a:fillRect/>
                  </a:stretch>
                </a:blipFill>
                <a:ea typeface="微软雅黑" panose="020B0503020204020204" pitchFamily="34" charset="-122"/>
              </a:rPr>
              <a:t>AQI</a:t>
            </a:r>
            <a:endParaRPr kumimoji="1" lang="zh-CN" altLang="en-US" sz="2000" b="1" kern="0" dirty="0">
              <a:blipFill>
                <a:blip r:embed="rId1"/>
                <a:stretch>
                  <a:fillRect/>
                </a:stretch>
              </a:blipFill>
              <a:ea typeface="微软雅黑" panose="020B0503020204020204" pitchFamily="34" charset="-122"/>
            </a:endParaRPr>
          </a:p>
        </p:txBody>
      </p:sp>
      <p:pic>
        <p:nvPicPr>
          <p:cNvPr id="14" name="图片 13" descr="微信图片_20180102235235"/>
          <p:cNvPicPr>
            <a:picLocks noChangeAspect="1"/>
          </p:cNvPicPr>
          <p:nvPr/>
        </p:nvPicPr>
        <p:blipFill>
          <a:blip r:embed="rId2"/>
          <a:stretch>
            <a:fillRect/>
          </a:stretch>
        </p:blipFill>
        <p:spPr>
          <a:xfrm>
            <a:off x="447675" y="1303020"/>
            <a:ext cx="4269740" cy="2537460"/>
          </a:xfrm>
          <a:prstGeom prst="rect">
            <a:avLst/>
          </a:prstGeom>
        </p:spPr>
      </p:pic>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1711</Words>
  <Application>WPS 演示</Application>
  <PresentationFormat>全屏显示(16:9)</PresentationFormat>
  <Paragraphs>447</Paragraphs>
  <Slides>29</Slides>
  <Notes>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29</vt:i4>
      </vt:variant>
    </vt:vector>
  </HeadingPairs>
  <TitlesOfParts>
    <vt:vector size="55" baseType="lpstr">
      <vt:lpstr>Arial</vt:lpstr>
      <vt:lpstr>宋体</vt:lpstr>
      <vt:lpstr>Wingdings</vt:lpstr>
      <vt:lpstr>Calibri</vt:lpstr>
      <vt:lpstr>微软雅黑</vt:lpstr>
      <vt:lpstr>Impact</vt:lpstr>
      <vt:lpstr>方正中等线简体</vt:lpstr>
      <vt:lpstr>Batang</vt:lpstr>
      <vt:lpstr>Adobe Gothic Std B</vt:lpstr>
      <vt:lpstr>冬青黑体简体中文 W3</vt:lpstr>
      <vt:lpstr>幼圆</vt:lpstr>
      <vt:lpstr>Segoe UI</vt:lpstr>
      <vt:lpstr>FZLanTingHeiS-EL-GB</vt:lpstr>
      <vt:lpstr>娘气屌丝帮手机字体</vt:lpstr>
      <vt:lpstr>黑体</vt:lpstr>
      <vt:lpstr>Segoe Print</vt:lpstr>
      <vt:lpstr>Arial Unicode MS</vt:lpstr>
      <vt:lpstr>Constantia</vt:lpstr>
      <vt:lpstr>Yu Gothic</vt:lpstr>
      <vt:lpstr>仿宋</vt:lpstr>
      <vt:lpstr>楷体</vt:lpstr>
      <vt:lpstr>微软雅黑 Light</vt:lpstr>
      <vt:lpstr>锐字巅峰粗黑简1.0</vt:lpstr>
      <vt:lpstr>等线</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爱国守法明礼诚信团结友善</cp:lastModifiedBy>
  <cp:revision>36</cp:revision>
  <dcterms:created xsi:type="dcterms:W3CDTF">2014-04-21T06:33:25Z</dcterms:created>
  <dcterms:modified xsi:type="dcterms:W3CDTF">2018-01-03T04:27:22Z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y fmtid="{D5CDD505-2E9C-101B-9397-08002B2CF9AE}" pid="3" name="KSORubyTemplateID">
    <vt:lpwstr>2</vt:lpwstr>
  </property>
</Properties>
</file>